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717" r:id="rId1"/>
  </p:sldMasterIdLst>
  <p:notesMasterIdLst>
    <p:notesMasterId r:id="rId13"/>
  </p:notesMasterIdLst>
  <p:handoutMasterIdLst>
    <p:handoutMasterId r:id="rId14"/>
  </p:handoutMasterIdLst>
  <p:sldIdLst>
    <p:sldId id="9228" r:id="rId2"/>
    <p:sldId id="9215" r:id="rId3"/>
    <p:sldId id="9229" r:id="rId4"/>
    <p:sldId id="9192" r:id="rId5"/>
    <p:sldId id="9221" r:id="rId6"/>
    <p:sldId id="9236" r:id="rId7"/>
    <p:sldId id="9231" r:id="rId8"/>
    <p:sldId id="9232" r:id="rId9"/>
    <p:sldId id="9233" r:id="rId10"/>
    <p:sldId id="9235" r:id="rId11"/>
    <p:sldId id="9230" r:id="rId12"/>
  </p:sldIdLst>
  <p:sldSz cx="12858750" cy="7232650"/>
  <p:notesSz cx="6858000" cy="9144000"/>
  <p:embeddedFontLst>
    <p:embeddedFont>
      <p:font typeface="Calibri" panose="020F0502020204030204" pitchFamily="34" charset="0"/>
      <p:regular r:id="rId15"/>
      <p:bold r:id="rId16"/>
      <p:italic r:id="rId17"/>
      <p:boldItalic r:id="rId18"/>
    </p:embeddedFont>
    <p:embeddedFont>
      <p:font typeface="时尚中黑简体" panose="01010104010101010101" pitchFamily="2" charset="-122"/>
      <p:regular r:id="rId19"/>
    </p:embeddedFont>
    <p:embeddedFont>
      <p:font typeface="宋体" panose="02010600030101010101" pitchFamily="2" charset="-122"/>
      <p:regular r:id="rId20"/>
    </p:embeddedFont>
    <p:embeddedFont>
      <p:font typeface="微软雅黑" panose="020B0503020204020204" pitchFamily="34" charset="-122"/>
      <p:regular r:id="rId21"/>
      <p:bold r:id="rId22"/>
    </p:embeddedFont>
    <p:embeddedFont>
      <p:font typeface="Impact" panose="020B0806030902050204" pitchFamily="34" charset="0"/>
      <p:regular r:id="rId23"/>
    </p:embeddedFont>
  </p:embeddedFontLst>
  <p:custDataLst>
    <p:tags r:id="rId24"/>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28" userDrawn="1">
          <p15:clr>
            <a:srgbClr val="A4A3A4"/>
          </p15:clr>
        </p15:guide>
        <p15:guide id="2" pos="4050" userDrawn="1">
          <p15:clr>
            <a:srgbClr val="A4A3A4"/>
          </p15:clr>
        </p15:guide>
        <p15:guide id="3" pos="557" userDrawn="1">
          <p15:clr>
            <a:srgbClr val="A4A3A4"/>
          </p15:clr>
        </p15:guide>
        <p15:guide id="5" orient="horz" pos="4183" userDrawn="1">
          <p15:clr>
            <a:srgbClr val="A4A3A4"/>
          </p15:clr>
        </p15:guide>
        <p15:guide id="6" pos="749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9696"/>
    <a:srgbClr val="FF9201"/>
    <a:srgbClr val="1092F1"/>
    <a:srgbClr val="2278F4"/>
    <a:srgbClr val="000000"/>
    <a:srgbClr val="FF3B5E"/>
    <a:srgbClr val="18A6FF"/>
    <a:srgbClr val="F2F2F2"/>
    <a:srgbClr val="4BBAFF"/>
    <a:srgbClr val="8AE1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10" autoAdjust="0"/>
    <p:restoredTop sz="95394" autoAdjust="0"/>
  </p:normalViewPr>
  <p:slideViewPr>
    <p:cSldViewPr>
      <p:cViewPr varScale="1">
        <p:scale>
          <a:sx n="102" d="100"/>
          <a:sy n="102" d="100"/>
        </p:scale>
        <p:origin x="126" y="156"/>
      </p:cViewPr>
      <p:guideLst>
        <p:guide orient="horz" pos="328"/>
        <p:guide pos="4050"/>
        <p:guide pos="557"/>
        <p:guide orient="horz" pos="4183"/>
        <p:guide pos="7497"/>
      </p:guideLst>
    </p:cSldViewPr>
  </p:slideViewPr>
  <p:outlineViewPr>
    <p:cViewPr>
      <p:scale>
        <a:sx n="100" d="100"/>
        <a:sy n="100" d="100"/>
      </p:scale>
      <p:origin x="0" y="0"/>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7" d="100"/>
          <a:sy n="67" d="100"/>
        </p:scale>
        <p:origin x="283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2018/9/2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986660076"/>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eg>
</file>

<file path=ppt/media/image4.jpe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2018/9/2</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864877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10</a:t>
            </a:fld>
            <a:endParaRPr lang="zh-CN" altLang="en-US"/>
          </a:p>
        </p:txBody>
      </p:sp>
    </p:spTree>
    <p:extLst>
      <p:ext uri="{BB962C8B-B14F-4D97-AF65-F5344CB8AC3E}">
        <p14:creationId xmlns:p14="http://schemas.microsoft.com/office/powerpoint/2010/main" val="4114229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11</a:t>
            </a:fld>
            <a:endParaRPr lang="zh-CN" altLang="en-US"/>
          </a:p>
        </p:txBody>
      </p:sp>
    </p:spTree>
    <p:extLst>
      <p:ext uri="{BB962C8B-B14F-4D97-AF65-F5344CB8AC3E}">
        <p14:creationId xmlns:p14="http://schemas.microsoft.com/office/powerpoint/2010/main" val="172765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a:t>
            </a:fld>
            <a:endParaRPr lang="zh-CN" altLang="en-US"/>
          </a:p>
        </p:txBody>
      </p:sp>
    </p:spTree>
    <p:extLst>
      <p:ext uri="{BB962C8B-B14F-4D97-AF65-F5344CB8AC3E}">
        <p14:creationId xmlns:p14="http://schemas.microsoft.com/office/powerpoint/2010/main" val="18298681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802922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a:t>
            </a:fld>
            <a:endParaRPr lang="zh-CN" altLang="en-US"/>
          </a:p>
        </p:txBody>
      </p:sp>
    </p:spTree>
    <p:extLst>
      <p:ext uri="{BB962C8B-B14F-4D97-AF65-F5344CB8AC3E}">
        <p14:creationId xmlns:p14="http://schemas.microsoft.com/office/powerpoint/2010/main" val="24239739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5</a:t>
            </a:fld>
            <a:endParaRPr lang="zh-CN" altLang="en-US"/>
          </a:p>
        </p:txBody>
      </p:sp>
    </p:spTree>
    <p:extLst>
      <p:ext uri="{BB962C8B-B14F-4D97-AF65-F5344CB8AC3E}">
        <p14:creationId xmlns:p14="http://schemas.microsoft.com/office/powerpoint/2010/main" val="37576032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6</a:t>
            </a:fld>
            <a:endParaRPr lang="zh-CN" altLang="en-US"/>
          </a:p>
        </p:txBody>
      </p:sp>
    </p:spTree>
    <p:extLst>
      <p:ext uri="{BB962C8B-B14F-4D97-AF65-F5344CB8AC3E}">
        <p14:creationId xmlns:p14="http://schemas.microsoft.com/office/powerpoint/2010/main" val="37152054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7</a:t>
            </a:fld>
            <a:endParaRPr lang="zh-CN" altLang="en-US"/>
          </a:p>
        </p:txBody>
      </p:sp>
    </p:spTree>
    <p:extLst>
      <p:ext uri="{BB962C8B-B14F-4D97-AF65-F5344CB8AC3E}">
        <p14:creationId xmlns:p14="http://schemas.microsoft.com/office/powerpoint/2010/main" val="20556705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8</a:t>
            </a:fld>
            <a:endParaRPr lang="zh-CN" altLang="en-US"/>
          </a:p>
        </p:txBody>
      </p:sp>
    </p:spTree>
    <p:extLst>
      <p:ext uri="{BB962C8B-B14F-4D97-AF65-F5344CB8AC3E}">
        <p14:creationId xmlns:p14="http://schemas.microsoft.com/office/powerpoint/2010/main" val="3498902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9</a:t>
            </a:fld>
            <a:endParaRPr lang="zh-CN" altLang="en-US"/>
          </a:p>
        </p:txBody>
      </p:sp>
    </p:spTree>
    <p:extLst>
      <p:ext uri="{BB962C8B-B14F-4D97-AF65-F5344CB8AC3E}">
        <p14:creationId xmlns:p14="http://schemas.microsoft.com/office/powerpoint/2010/main" val="3111180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8" name="矩形 7"/>
          <p:cNvSpPr/>
          <p:nvPr userDrawn="1"/>
        </p:nvSpPr>
        <p:spPr>
          <a:xfrm>
            <a:off x="0" y="7072710"/>
            <a:ext cx="12858398" cy="159939"/>
          </a:xfrm>
          <a:prstGeom prst="rect">
            <a:avLst/>
          </a:prstGeom>
          <a:solidFill>
            <a:srgbClr val="1092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a:extLst>
              <a:ext uri="{FF2B5EF4-FFF2-40B4-BE49-F238E27FC236}">
                <a16:creationId xmlns:a16="http://schemas.microsoft.com/office/drawing/2014/main" id="{67CDEBB4-7C18-4903-B361-6BBE5FD082B2}"/>
              </a:ext>
            </a:extLst>
          </p:cNvPr>
          <p:cNvGrpSpPr/>
          <p:nvPr userDrawn="1"/>
        </p:nvGrpSpPr>
        <p:grpSpPr>
          <a:xfrm>
            <a:off x="0" y="344455"/>
            <a:ext cx="12858750" cy="307777"/>
            <a:chOff x="0" y="344455"/>
            <a:chExt cx="12858750" cy="307777"/>
          </a:xfrm>
        </p:grpSpPr>
        <p:sp>
          <p:nvSpPr>
            <p:cNvPr id="15" name="TextBox 8">
              <a:extLst>
                <a:ext uri="{FF2B5EF4-FFF2-40B4-BE49-F238E27FC236}">
                  <a16:creationId xmlns:a16="http://schemas.microsoft.com/office/drawing/2014/main" id="{382192DE-69A1-449B-9B2C-61D7B2A81F98}"/>
                </a:ext>
              </a:extLst>
            </p:cNvPr>
            <p:cNvSpPr txBox="1"/>
            <p:nvPr/>
          </p:nvSpPr>
          <p:spPr>
            <a:xfrm>
              <a:off x="1172791" y="344455"/>
              <a:ext cx="3929342" cy="307777"/>
            </a:xfrm>
            <a:prstGeom prst="rect">
              <a:avLst/>
            </a:prstGeom>
            <a:noFill/>
          </p:spPr>
          <p:txBody>
            <a:bodyPr wrap="square" lIns="0" tIns="0" rIns="0" bIns="0" rtlCol="0" anchor="ctr">
              <a:spAutoFit/>
            </a:bodyPr>
            <a:lstStyle/>
            <a:p>
              <a:pPr algn="ctr"/>
              <a:r>
                <a:rPr lang="zh-CN" altLang="en-US" sz="20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rPr>
                <a:t>熔点和沸点的测定（苯甲酸和乙醇）</a:t>
              </a:r>
            </a:p>
          </p:txBody>
        </p:sp>
        <p:grpSp>
          <p:nvGrpSpPr>
            <p:cNvPr id="16" name="组合 15">
              <a:extLst>
                <a:ext uri="{FF2B5EF4-FFF2-40B4-BE49-F238E27FC236}">
                  <a16:creationId xmlns:a16="http://schemas.microsoft.com/office/drawing/2014/main" id="{76FD87D0-829F-4009-8289-2885E7B78818}"/>
                </a:ext>
              </a:extLst>
            </p:cNvPr>
            <p:cNvGrpSpPr/>
            <p:nvPr/>
          </p:nvGrpSpPr>
          <p:grpSpPr>
            <a:xfrm>
              <a:off x="0" y="498344"/>
              <a:ext cx="12858750" cy="0"/>
              <a:chOff x="38955" y="726011"/>
              <a:chExt cx="11078925" cy="0"/>
            </a:xfrm>
          </p:grpSpPr>
          <p:cxnSp>
            <p:nvCxnSpPr>
              <p:cNvPr id="17" name="直接连接符 16">
                <a:extLst>
                  <a:ext uri="{FF2B5EF4-FFF2-40B4-BE49-F238E27FC236}">
                    <a16:creationId xmlns:a16="http://schemas.microsoft.com/office/drawing/2014/main" id="{361EC8CA-A4D2-48E3-9809-36ABF4B93C74}"/>
                  </a:ext>
                </a:extLst>
              </p:cNvPr>
              <p:cNvCxnSpPr>
                <a:cxnSpLocks/>
              </p:cNvCxnSpPr>
              <p:nvPr/>
            </p:nvCxnSpPr>
            <p:spPr>
              <a:xfrm>
                <a:off x="38955" y="726011"/>
                <a:ext cx="886379"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EEE9AF5A-119B-47EE-B653-CDDD2B0EC909}"/>
                  </a:ext>
                </a:extLst>
              </p:cNvPr>
              <p:cNvCxnSpPr>
                <a:cxnSpLocks/>
              </p:cNvCxnSpPr>
              <p:nvPr/>
            </p:nvCxnSpPr>
            <p:spPr>
              <a:xfrm>
                <a:off x="4523718" y="726011"/>
                <a:ext cx="659416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708413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F304B62E-D7B6-43A9-B13F-0BBF5C3A3AB0}"/>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14109" b="1433"/>
          <a:stretch/>
        </p:blipFill>
        <p:spPr>
          <a:xfrm>
            <a:off x="4898" y="-1"/>
            <a:ext cx="12848954" cy="7232651"/>
          </a:xfrm>
          <a:prstGeom prst="rect">
            <a:avLst/>
          </a:prstGeom>
        </p:spPr>
      </p:pic>
    </p:spTree>
    <p:extLst>
      <p:ext uri="{BB962C8B-B14F-4D97-AF65-F5344CB8AC3E}">
        <p14:creationId xmlns:p14="http://schemas.microsoft.com/office/powerpoint/2010/main" val="1811284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B9E0FAB-47DD-4DA2-929B-2D803922162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443" t="1445" r="1443" b="16965"/>
          <a:stretch/>
        </p:blipFill>
        <p:spPr>
          <a:xfrm>
            <a:off x="0" y="0"/>
            <a:ext cx="12858750" cy="7232650"/>
          </a:xfrm>
          <a:prstGeom prst="rect">
            <a:avLst/>
          </a:prstGeom>
        </p:spPr>
      </p:pic>
    </p:spTree>
    <p:extLst>
      <p:ext uri="{BB962C8B-B14F-4D97-AF65-F5344CB8AC3E}">
        <p14:creationId xmlns:p14="http://schemas.microsoft.com/office/powerpoint/2010/main" val="27406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B9E0FAB-47DD-4DA2-929B-2D8039221623}"/>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016" t="15452" r="1016" b="1900"/>
          <a:stretch/>
        </p:blipFill>
        <p:spPr>
          <a:xfrm>
            <a:off x="0" y="0"/>
            <a:ext cx="12858750" cy="7232650"/>
          </a:xfrm>
          <a:prstGeom prst="rect">
            <a:avLst/>
          </a:prstGeom>
        </p:spPr>
      </p:pic>
    </p:spTree>
    <p:extLst>
      <p:ext uri="{BB962C8B-B14F-4D97-AF65-F5344CB8AC3E}">
        <p14:creationId xmlns:p14="http://schemas.microsoft.com/office/powerpoint/2010/main" val="3233895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B9E0FAB-47DD-4DA2-929B-2D8039221623}"/>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837" t="8522" r="837" b="8522"/>
          <a:stretch/>
        </p:blipFill>
        <p:spPr>
          <a:xfrm>
            <a:off x="0" y="0"/>
            <a:ext cx="12858750" cy="7232650"/>
          </a:xfrm>
          <a:prstGeom prst="rect">
            <a:avLst/>
          </a:prstGeom>
        </p:spPr>
      </p:pic>
    </p:spTree>
    <p:extLst>
      <p:ext uri="{BB962C8B-B14F-4D97-AF65-F5344CB8AC3E}">
        <p14:creationId xmlns:p14="http://schemas.microsoft.com/office/powerpoint/2010/main" val="2786281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B9E0FAB-47DD-4DA2-929B-2D803922162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980" t="8642" r="980" b="8642"/>
          <a:stretch/>
        </p:blipFill>
        <p:spPr>
          <a:xfrm>
            <a:off x="0" y="0"/>
            <a:ext cx="12858750" cy="7232650"/>
          </a:xfrm>
          <a:prstGeom prst="rect">
            <a:avLst/>
          </a:prstGeom>
        </p:spPr>
      </p:pic>
    </p:spTree>
    <p:extLst>
      <p:ext uri="{BB962C8B-B14F-4D97-AF65-F5344CB8AC3E}">
        <p14:creationId xmlns:p14="http://schemas.microsoft.com/office/powerpoint/2010/main" val="1262160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6246420"/>
      </p:ext>
    </p:extLst>
  </p:cSld>
  <p:clrMap bg1="lt1" tx1="dk1" bg2="lt2" tx2="dk2" accent1="accent1" accent2="accent2" accent3="accent3" accent4="accent4" accent5="accent5" accent6="accent6" hlink="hlink" folHlink="folHlink"/>
  <p:sldLayoutIdLst>
    <p:sldLayoutId id="2147483870" r:id="rId1"/>
    <p:sldLayoutId id="2147483872" r:id="rId2"/>
    <p:sldLayoutId id="2147483873" r:id="rId3"/>
    <p:sldLayoutId id="2147483874" r:id="rId4"/>
    <p:sldLayoutId id="2147483875" r:id="rId5"/>
    <p:sldLayoutId id="2147483876"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2396927" y="0"/>
            <a:ext cx="8064896" cy="3616325"/>
          </a:xfrm>
          <a:prstGeom prst="rect">
            <a:avLst/>
          </a:prstGeom>
          <a:solidFill>
            <a:srgbClr val="1092F1">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4222445" y="796672"/>
            <a:ext cx="818464" cy="818464"/>
            <a:chOff x="2988735" y="1673093"/>
            <a:chExt cx="1219200" cy="1219200"/>
          </a:xfrm>
        </p:grpSpPr>
        <p:sp>
          <p:nvSpPr>
            <p:cNvPr id="25" name="椭圆 24"/>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6" name="文本框 25"/>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lvl="0" algn="ctr" fontAlgn="auto">
                <a:spcBef>
                  <a:spcPts val="0"/>
                </a:spcBef>
                <a:spcAft>
                  <a:spcPts val="0"/>
                </a:spcAf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大</a:t>
              </a:r>
            </a:p>
          </p:txBody>
        </p:sp>
      </p:grpSp>
      <p:grpSp>
        <p:nvGrpSpPr>
          <p:cNvPr id="27" name="组合 26"/>
          <p:cNvGrpSpPr/>
          <p:nvPr/>
        </p:nvGrpSpPr>
        <p:grpSpPr>
          <a:xfrm>
            <a:off x="4951863" y="796672"/>
            <a:ext cx="818464" cy="818464"/>
            <a:chOff x="2988735" y="1673093"/>
            <a:chExt cx="1219200" cy="1219200"/>
          </a:xfrm>
        </p:grpSpPr>
        <p:sp>
          <p:nvSpPr>
            <p:cNvPr id="28" name="椭圆 27"/>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0" name="文本框 29"/>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31" name="组合 30"/>
          <p:cNvGrpSpPr/>
          <p:nvPr/>
        </p:nvGrpSpPr>
        <p:grpSpPr>
          <a:xfrm>
            <a:off x="5681281" y="796672"/>
            <a:ext cx="818464" cy="818464"/>
            <a:chOff x="2988735" y="1673093"/>
            <a:chExt cx="1219200" cy="1219200"/>
          </a:xfrm>
        </p:grpSpPr>
        <p:sp>
          <p:nvSpPr>
            <p:cNvPr id="32" name="椭圆 31"/>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3" name="文本框 32"/>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化</a:t>
              </a:r>
            </a:p>
          </p:txBody>
        </p:sp>
      </p:grpSp>
      <p:sp>
        <p:nvSpPr>
          <p:cNvPr id="34" name="文本框 33"/>
          <p:cNvSpPr txBox="1"/>
          <p:nvPr/>
        </p:nvSpPr>
        <p:spPr>
          <a:xfrm>
            <a:off x="3567052" y="1695916"/>
            <a:ext cx="5724644" cy="1754326"/>
          </a:xfrm>
          <a:prstGeom prst="rect">
            <a:avLst/>
          </a:prstGeom>
          <a:noFill/>
        </p:spPr>
        <p:txBody>
          <a:bodyPr wrap="none" rtlCol="0">
            <a:spAutoFit/>
            <a:scene3d>
              <a:camera prst="orthographicFront"/>
              <a:lightRig rig="threePt" dir="t"/>
            </a:scene3d>
            <a:sp3d contourW="12700"/>
          </a:bodyPr>
          <a:lstStyle/>
          <a:p>
            <a:pPr algn="ctr"/>
            <a:r>
              <a:rPr lang="zh-CN" altLang="en-US" sz="5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熔点和沸点的测定</a:t>
            </a:r>
            <a:endParaRPr lang="en-US" altLang="zh-CN" sz="5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endParaRPr>
          </a:p>
          <a:p>
            <a:pPr algn="ctr"/>
            <a:r>
              <a:rPr lang="zh-CN" altLang="en-US" sz="5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（苯甲酸和乙醇）</a:t>
            </a:r>
          </a:p>
        </p:txBody>
      </p:sp>
      <p:grpSp>
        <p:nvGrpSpPr>
          <p:cNvPr id="13" name="组合 12">
            <a:extLst>
              <a:ext uri="{FF2B5EF4-FFF2-40B4-BE49-F238E27FC236}">
                <a16:creationId xmlns:a16="http://schemas.microsoft.com/office/drawing/2014/main" id="{DF4A84D5-33B0-4794-AADE-1808783AECFB}"/>
              </a:ext>
            </a:extLst>
          </p:cNvPr>
          <p:cNvGrpSpPr/>
          <p:nvPr/>
        </p:nvGrpSpPr>
        <p:grpSpPr>
          <a:xfrm>
            <a:off x="6410699" y="796672"/>
            <a:ext cx="818464" cy="818464"/>
            <a:chOff x="2988735" y="1673093"/>
            <a:chExt cx="1219200" cy="1219200"/>
          </a:xfrm>
        </p:grpSpPr>
        <p:sp>
          <p:nvSpPr>
            <p:cNvPr id="14" name="椭圆 13">
              <a:extLst>
                <a:ext uri="{FF2B5EF4-FFF2-40B4-BE49-F238E27FC236}">
                  <a16:creationId xmlns:a16="http://schemas.microsoft.com/office/drawing/2014/main" id="{0FDC287C-D2BF-4C71-9A6A-79D93529CA73}"/>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5" name="文本框 14">
              <a:extLst>
                <a:ext uri="{FF2B5EF4-FFF2-40B4-BE49-F238E27FC236}">
                  <a16:creationId xmlns:a16="http://schemas.microsoft.com/office/drawing/2014/main" id="{04DCD3FE-F35C-4B9E-B35E-6C82A09E7F55}"/>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16" name="组合 15">
            <a:extLst>
              <a:ext uri="{FF2B5EF4-FFF2-40B4-BE49-F238E27FC236}">
                <a16:creationId xmlns:a16="http://schemas.microsoft.com/office/drawing/2014/main" id="{AD3E127F-8846-440A-9BA5-3E16763E1FB9}"/>
              </a:ext>
            </a:extLst>
          </p:cNvPr>
          <p:cNvGrpSpPr/>
          <p:nvPr/>
        </p:nvGrpSpPr>
        <p:grpSpPr>
          <a:xfrm>
            <a:off x="7140117" y="796672"/>
            <a:ext cx="818464" cy="818464"/>
            <a:chOff x="2988735" y="1673093"/>
            <a:chExt cx="1219200" cy="1219200"/>
          </a:xfrm>
        </p:grpSpPr>
        <p:sp>
          <p:nvSpPr>
            <p:cNvPr id="17" name="椭圆 16">
              <a:extLst>
                <a:ext uri="{FF2B5EF4-FFF2-40B4-BE49-F238E27FC236}">
                  <a16:creationId xmlns:a16="http://schemas.microsoft.com/office/drawing/2014/main" id="{DAA7FCDE-7C12-47F5-B0F3-D6988CBB1002}"/>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8" name="文本框 17">
              <a:extLst>
                <a:ext uri="{FF2B5EF4-FFF2-40B4-BE49-F238E27FC236}">
                  <a16:creationId xmlns:a16="http://schemas.microsoft.com/office/drawing/2014/main" id="{06B09095-F5B8-43BD-B837-521010EE0F04}"/>
                </a:ext>
              </a:extLst>
            </p:cNvPr>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实</a:t>
              </a:r>
            </a:p>
          </p:txBody>
        </p:sp>
      </p:grpSp>
      <p:grpSp>
        <p:nvGrpSpPr>
          <p:cNvPr id="19" name="组合 18">
            <a:extLst>
              <a:ext uri="{FF2B5EF4-FFF2-40B4-BE49-F238E27FC236}">
                <a16:creationId xmlns:a16="http://schemas.microsoft.com/office/drawing/2014/main" id="{FC3586C4-5A46-4F1E-930C-07F02F90760C}"/>
              </a:ext>
            </a:extLst>
          </p:cNvPr>
          <p:cNvGrpSpPr/>
          <p:nvPr/>
        </p:nvGrpSpPr>
        <p:grpSpPr>
          <a:xfrm>
            <a:off x="7869535" y="796672"/>
            <a:ext cx="818464" cy="818464"/>
            <a:chOff x="2988735" y="1673093"/>
            <a:chExt cx="1219200" cy="1219200"/>
          </a:xfrm>
        </p:grpSpPr>
        <p:sp>
          <p:nvSpPr>
            <p:cNvPr id="20" name="椭圆 19">
              <a:extLst>
                <a:ext uri="{FF2B5EF4-FFF2-40B4-BE49-F238E27FC236}">
                  <a16:creationId xmlns:a16="http://schemas.microsoft.com/office/drawing/2014/main" id="{A0628CEE-DAAC-4300-8887-2F05A53AB50F}"/>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1" name="文本框 20">
              <a:extLst>
                <a:ext uri="{FF2B5EF4-FFF2-40B4-BE49-F238E27FC236}">
                  <a16:creationId xmlns:a16="http://schemas.microsoft.com/office/drawing/2014/main" id="{7F957B20-9279-4C91-BD2D-A3B5D54EB21A}"/>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验</a:t>
              </a:r>
            </a:p>
          </p:txBody>
        </p:sp>
      </p:grpSp>
    </p:spTree>
    <p:extLst>
      <p:ext uri="{BB962C8B-B14F-4D97-AF65-F5344CB8AC3E}">
        <p14:creationId xmlns:p14="http://schemas.microsoft.com/office/powerpoint/2010/main" val="2011597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3" presetClass="entr" presetSubtype="528" fill="hold" grpId="0" nodeType="withEffect">
                                      <p:stCondLst>
                                        <p:cond delay="0"/>
                                      </p:stCondLst>
                                      <p:iterate type="lt">
                                        <p:tmPct val="5000"/>
                                      </p:iterate>
                                      <p:childTnLst>
                                        <p:set>
                                          <p:cBhvr>
                                            <p:cTn id="11" dur="1" fill="hold">
                                              <p:stCondLst>
                                                <p:cond delay="0"/>
                                              </p:stCondLst>
                                            </p:cTn>
                                            <p:tgtEl>
                                              <p:spTgt spid="34"/>
                                            </p:tgtEl>
                                            <p:attrNameLst>
                                              <p:attrName>style.visibility</p:attrName>
                                            </p:attrNameLst>
                                          </p:cBhvr>
                                          <p:to>
                                            <p:strVal val="visible"/>
                                          </p:to>
                                        </p:set>
                                        <p:anim to="" calcmode="lin" valueType="num">
                                          <p:cBhvr>
                                            <p:cTn id="12" dur="700" fill="hold">
                                              <p:stCondLst>
                                                <p:cond delay="0"/>
                                              </p:stCondLst>
                                            </p:cTn>
                                            <p:tgtEl>
                                              <p:spTgt spid="34"/>
                                            </p:tgtEl>
                                            <p:attrNameLst>
                                              <p:attrName>ppt_x</p:attrName>
                                            </p:attrNameLst>
                                          </p:cBhvr>
                                          <p:tavLst>
                                            <p:tav tm="0" fmla="#ppt_x+(8/9)*(#ppt_x-0.5)*((1.5-1.5*$)^2-(1.5-1.5*$)^3)">
                                              <p:val>
                                                <p:fltVal val="0"/>
                                              </p:val>
                                            </p:tav>
                                            <p:tav tm="100000">
                                              <p:val>
                                                <p:fltVal val="1"/>
                                              </p:val>
                                            </p:tav>
                                          </p:tavLst>
                                        </p:anim>
                                        <p:anim to="" calcmode="lin" valueType="num">
                                          <p:cBhvr>
                                            <p:cTn id="13" dur="700" fill="hold">
                                              <p:stCondLst>
                                                <p:cond delay="0"/>
                                              </p:stCondLst>
                                            </p:cTn>
                                            <p:tgtEl>
                                              <p:spTgt spid="34"/>
                                            </p:tgtEl>
                                            <p:attrNameLst>
                                              <p:attrName>ppt_y</p:attrName>
                                            </p:attrNameLst>
                                          </p:cBhvr>
                                          <p:tavLst>
                                            <p:tav tm="0" fmla="#ppt_y+(8/9)*(#ppt_y-0.5)*((1.5-1.5*$)^2-(1.5-1.5*$)^3)">
                                              <p:val>
                                                <p:fltVal val="0"/>
                                              </p:val>
                                            </p:tav>
                                            <p:tav tm="100000">
                                              <p:val>
                                                <p:fltVal val="1"/>
                                              </p:val>
                                            </p:tav>
                                          </p:tavLst>
                                        </p:anim>
                                        <p:anim to="" calcmode="lin" valueType="num">
                                          <p:cBhvr>
                                            <p:cTn id="14" dur="700" fill="hold">
                                              <p:stCondLst>
                                                <p:cond delay="0"/>
                                              </p:stCondLst>
                                            </p:cTn>
                                            <p:tgtEl>
                                              <p:spTgt spid="34"/>
                                            </p:tgtEl>
                                            <p:attrNameLst>
                                              <p:attrName>ppt_w</p:attrName>
                                            </p:attrNameLst>
                                          </p:cBhvr>
                                          <p:tavLst>
                                            <p:tav tm="0" fmla="#ppt_w+(8/9)*(#ppt_w-0)*((1.5-1.5*$)^2-(1.5-1.5*$)^3)">
                                              <p:val>
                                                <p:fltVal val="0"/>
                                              </p:val>
                                            </p:tav>
                                            <p:tav tm="100000">
                                              <p:val>
                                                <p:fltVal val="1"/>
                                              </p:val>
                                            </p:tav>
                                          </p:tavLst>
                                        </p:anim>
                                        <p:anim to="" calcmode="lin" valueType="num">
                                          <p:cBhvr>
                                            <p:cTn id="15" dur="700" fill="hold">
                                              <p:stCondLst>
                                                <p:cond delay="0"/>
                                              </p:stCondLst>
                                            </p:cTn>
                                            <p:tgtEl>
                                              <p:spTgt spid="34"/>
                                            </p:tgtEl>
                                            <p:attrNameLst>
                                              <p:attrName>ppt_h</p:attrName>
                                            </p:attrNameLst>
                                          </p:cBhvr>
                                          <p:tavLst>
                                            <p:tav tm="0" fmla="#ppt_h+(8/9)*(#ppt_h-0)*((1.5-1.5*$)^2-(1.5-1.5*$)^3)">
                                              <p:val>
                                                <p:fltVal val="0"/>
                                              </p:val>
                                            </p:tav>
                                            <p:tav tm="100000">
                                              <p:val>
                                                <p:fltVal val="1"/>
                                              </p:val>
                                            </p:tav>
                                          </p:tavLst>
                                        </p:anim>
                                      </p:childTnLst>
                                    </p:cTn>
                                  </p:par>
                                  <p:par>
                                    <p:cTn id="16" presetID="2" presetClass="entr" presetSubtype="1" fill="hold" nodeType="withEffect" p14:presetBounceEnd="50000">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14:bounceEnd="50000">
                                          <p:cBhvr additive="base">
                                            <p:cTn id="18" dur="1000" fill="hold"/>
                                            <p:tgtEl>
                                              <p:spTgt spid="24"/>
                                            </p:tgtEl>
                                            <p:attrNameLst>
                                              <p:attrName>ppt_x</p:attrName>
                                            </p:attrNameLst>
                                          </p:cBhvr>
                                          <p:tavLst>
                                            <p:tav tm="0">
                                              <p:val>
                                                <p:strVal val="#ppt_x"/>
                                              </p:val>
                                            </p:tav>
                                            <p:tav tm="100000">
                                              <p:val>
                                                <p:strVal val="#ppt_x"/>
                                              </p:val>
                                            </p:tav>
                                          </p:tavLst>
                                        </p:anim>
                                        <p:anim calcmode="lin" valueType="num" p14:bounceEnd="50000">
                                          <p:cBhvr additive="base">
                                            <p:cTn id="19" dur="1000" fill="hold"/>
                                            <p:tgtEl>
                                              <p:spTgt spid="24"/>
                                            </p:tgtEl>
                                            <p:attrNameLst>
                                              <p:attrName>ppt_y</p:attrName>
                                            </p:attrNameLst>
                                          </p:cBhvr>
                                          <p:tavLst>
                                            <p:tav tm="0">
                                              <p:val>
                                                <p:strVal val="0-#ppt_h/2"/>
                                              </p:val>
                                            </p:tav>
                                            <p:tav tm="100000">
                                              <p:val>
                                                <p:strVal val="#ppt_y"/>
                                              </p:val>
                                            </p:tav>
                                          </p:tavLst>
                                        </p:anim>
                                      </p:childTnLst>
                                    </p:cTn>
                                  </p:par>
                                  <p:par>
                                    <p:cTn id="20" presetID="2" presetClass="entr" presetSubtype="1" fill="hold" nodeType="withEffect" p14:presetBounceEnd="50000">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14:bounceEnd="50000">
                                          <p:cBhvr additive="base">
                                            <p:cTn id="22" dur="1000" fill="hold"/>
                                            <p:tgtEl>
                                              <p:spTgt spid="27"/>
                                            </p:tgtEl>
                                            <p:attrNameLst>
                                              <p:attrName>ppt_x</p:attrName>
                                            </p:attrNameLst>
                                          </p:cBhvr>
                                          <p:tavLst>
                                            <p:tav tm="0">
                                              <p:val>
                                                <p:strVal val="#ppt_x"/>
                                              </p:val>
                                            </p:tav>
                                            <p:tav tm="100000">
                                              <p:val>
                                                <p:strVal val="#ppt_x"/>
                                              </p:val>
                                            </p:tav>
                                          </p:tavLst>
                                        </p:anim>
                                        <p:anim calcmode="lin" valueType="num" p14:bounceEnd="50000">
                                          <p:cBhvr additive="base">
                                            <p:cTn id="23" dur="1000" fill="hold"/>
                                            <p:tgtEl>
                                              <p:spTgt spid="27"/>
                                            </p:tgtEl>
                                            <p:attrNameLst>
                                              <p:attrName>ppt_y</p:attrName>
                                            </p:attrNameLst>
                                          </p:cBhvr>
                                          <p:tavLst>
                                            <p:tav tm="0">
                                              <p:val>
                                                <p:strVal val="0-#ppt_h/2"/>
                                              </p:val>
                                            </p:tav>
                                            <p:tav tm="100000">
                                              <p:val>
                                                <p:strVal val="#ppt_y"/>
                                              </p:val>
                                            </p:tav>
                                          </p:tavLst>
                                        </p:anim>
                                      </p:childTnLst>
                                    </p:cTn>
                                  </p:par>
                                  <p:par>
                                    <p:cTn id="24" presetID="2" presetClass="entr" presetSubtype="1" fill="hold" nodeType="withEffect" p14:presetBounceEnd="50000">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14:bounceEnd="50000">
                                          <p:cBhvr additive="base">
                                            <p:cTn id="26" dur="1000" fill="hold"/>
                                            <p:tgtEl>
                                              <p:spTgt spid="31"/>
                                            </p:tgtEl>
                                            <p:attrNameLst>
                                              <p:attrName>ppt_x</p:attrName>
                                            </p:attrNameLst>
                                          </p:cBhvr>
                                          <p:tavLst>
                                            <p:tav tm="0">
                                              <p:val>
                                                <p:strVal val="#ppt_x"/>
                                              </p:val>
                                            </p:tav>
                                            <p:tav tm="100000">
                                              <p:val>
                                                <p:strVal val="#ppt_x"/>
                                              </p:val>
                                            </p:tav>
                                          </p:tavLst>
                                        </p:anim>
                                        <p:anim calcmode="lin" valueType="num" p14:bounceEnd="50000">
                                          <p:cBhvr additive="base">
                                            <p:cTn id="27" dur="1000" fill="hold"/>
                                            <p:tgtEl>
                                              <p:spTgt spid="31"/>
                                            </p:tgtEl>
                                            <p:attrNameLst>
                                              <p:attrName>ppt_y</p:attrName>
                                            </p:attrNameLst>
                                          </p:cBhvr>
                                          <p:tavLst>
                                            <p:tav tm="0">
                                              <p:val>
                                                <p:strVal val="0-#ppt_h/2"/>
                                              </p:val>
                                            </p:tav>
                                            <p:tav tm="100000">
                                              <p:val>
                                                <p:strVal val="#ppt_y"/>
                                              </p:val>
                                            </p:tav>
                                          </p:tavLst>
                                        </p:anim>
                                      </p:childTnLst>
                                    </p:cTn>
                                  </p:par>
                                  <p:par>
                                    <p:cTn id="28" presetID="2" presetClass="entr" presetSubtype="1" fill="hold" nodeType="withEffect" p14:presetBounceEnd="50000">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14:bounceEnd="50000">
                                          <p:cBhvr additive="base">
                                            <p:cTn id="30" dur="1000" fill="hold"/>
                                            <p:tgtEl>
                                              <p:spTgt spid="13"/>
                                            </p:tgtEl>
                                            <p:attrNameLst>
                                              <p:attrName>ppt_x</p:attrName>
                                            </p:attrNameLst>
                                          </p:cBhvr>
                                          <p:tavLst>
                                            <p:tav tm="0">
                                              <p:val>
                                                <p:strVal val="#ppt_x"/>
                                              </p:val>
                                            </p:tav>
                                            <p:tav tm="100000">
                                              <p:val>
                                                <p:strVal val="#ppt_x"/>
                                              </p:val>
                                            </p:tav>
                                          </p:tavLst>
                                        </p:anim>
                                        <p:anim calcmode="lin" valueType="num" p14:bounceEnd="50000">
                                          <p:cBhvr additive="base">
                                            <p:cTn id="31" dur="1000" fill="hold"/>
                                            <p:tgtEl>
                                              <p:spTgt spid="13"/>
                                            </p:tgtEl>
                                            <p:attrNameLst>
                                              <p:attrName>ppt_y</p:attrName>
                                            </p:attrNameLst>
                                          </p:cBhvr>
                                          <p:tavLst>
                                            <p:tav tm="0">
                                              <p:val>
                                                <p:strVal val="0-#ppt_h/2"/>
                                              </p:val>
                                            </p:tav>
                                            <p:tav tm="100000">
                                              <p:val>
                                                <p:strVal val="#ppt_y"/>
                                              </p:val>
                                            </p:tav>
                                          </p:tavLst>
                                        </p:anim>
                                      </p:childTnLst>
                                    </p:cTn>
                                  </p:par>
                                  <p:par>
                                    <p:cTn id="32" presetID="2" presetClass="entr" presetSubtype="1" fill="hold" nodeType="withEffect" p14:presetBounceEnd="50000">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14:bounceEnd="50000">
                                          <p:cBhvr additive="base">
                                            <p:cTn id="34" dur="1000" fill="hold"/>
                                            <p:tgtEl>
                                              <p:spTgt spid="16"/>
                                            </p:tgtEl>
                                            <p:attrNameLst>
                                              <p:attrName>ppt_x</p:attrName>
                                            </p:attrNameLst>
                                          </p:cBhvr>
                                          <p:tavLst>
                                            <p:tav tm="0">
                                              <p:val>
                                                <p:strVal val="#ppt_x"/>
                                              </p:val>
                                            </p:tav>
                                            <p:tav tm="100000">
                                              <p:val>
                                                <p:strVal val="#ppt_x"/>
                                              </p:val>
                                            </p:tav>
                                          </p:tavLst>
                                        </p:anim>
                                        <p:anim calcmode="lin" valueType="num" p14:bounceEnd="50000">
                                          <p:cBhvr additive="base">
                                            <p:cTn id="35" dur="1000" fill="hold"/>
                                            <p:tgtEl>
                                              <p:spTgt spid="16"/>
                                            </p:tgtEl>
                                            <p:attrNameLst>
                                              <p:attrName>ppt_y</p:attrName>
                                            </p:attrNameLst>
                                          </p:cBhvr>
                                          <p:tavLst>
                                            <p:tav tm="0">
                                              <p:val>
                                                <p:strVal val="0-#ppt_h/2"/>
                                              </p:val>
                                            </p:tav>
                                            <p:tav tm="100000">
                                              <p:val>
                                                <p:strVal val="#ppt_y"/>
                                              </p:val>
                                            </p:tav>
                                          </p:tavLst>
                                        </p:anim>
                                      </p:childTnLst>
                                    </p:cTn>
                                  </p:par>
                                  <p:par>
                                    <p:cTn id="36" presetID="2" presetClass="entr" presetSubtype="1" fill="hold" nodeType="withEffect" p14:presetBounceEnd="50000">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14:bounceEnd="50000">
                                          <p:cBhvr additive="base">
                                            <p:cTn id="38" dur="1000" fill="hold"/>
                                            <p:tgtEl>
                                              <p:spTgt spid="19"/>
                                            </p:tgtEl>
                                            <p:attrNameLst>
                                              <p:attrName>ppt_x</p:attrName>
                                            </p:attrNameLst>
                                          </p:cBhvr>
                                          <p:tavLst>
                                            <p:tav tm="0">
                                              <p:val>
                                                <p:strVal val="#ppt_x"/>
                                              </p:val>
                                            </p:tav>
                                            <p:tav tm="100000">
                                              <p:val>
                                                <p:strVal val="#ppt_x"/>
                                              </p:val>
                                            </p:tav>
                                          </p:tavLst>
                                        </p:anim>
                                        <p:anim calcmode="lin" valueType="num" p14:bounceEnd="50000">
                                          <p:cBhvr additive="base">
                                            <p:cTn id="39" dur="10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3" presetClass="entr" presetSubtype="528" fill="hold" grpId="0" nodeType="withEffect">
                                      <p:stCondLst>
                                        <p:cond delay="0"/>
                                      </p:stCondLst>
                                      <p:iterate type="lt">
                                        <p:tmPct val="5000"/>
                                      </p:iterate>
                                      <p:childTnLst>
                                        <p:set>
                                          <p:cBhvr>
                                            <p:cTn id="11" dur="1" fill="hold">
                                              <p:stCondLst>
                                                <p:cond delay="0"/>
                                              </p:stCondLst>
                                            </p:cTn>
                                            <p:tgtEl>
                                              <p:spTgt spid="34"/>
                                            </p:tgtEl>
                                            <p:attrNameLst>
                                              <p:attrName>style.visibility</p:attrName>
                                            </p:attrNameLst>
                                          </p:cBhvr>
                                          <p:to>
                                            <p:strVal val="visible"/>
                                          </p:to>
                                        </p:set>
                                        <p:anim to="" calcmode="lin" valueType="num">
                                          <p:cBhvr>
                                            <p:cTn id="12" dur="700" fill="hold">
                                              <p:stCondLst>
                                                <p:cond delay="0"/>
                                              </p:stCondLst>
                                            </p:cTn>
                                            <p:tgtEl>
                                              <p:spTgt spid="34"/>
                                            </p:tgtEl>
                                            <p:attrNameLst>
                                              <p:attrName>ppt_x</p:attrName>
                                            </p:attrNameLst>
                                          </p:cBhvr>
                                          <p:tavLst>
                                            <p:tav tm="0" fmla="#ppt_x+(8/9)*(#ppt_x-0.5)*((1.5-1.5*$)^2-(1.5-1.5*$)^3)">
                                              <p:val>
                                                <p:fltVal val="0"/>
                                              </p:val>
                                            </p:tav>
                                            <p:tav tm="100000">
                                              <p:val>
                                                <p:fltVal val="1"/>
                                              </p:val>
                                            </p:tav>
                                          </p:tavLst>
                                        </p:anim>
                                        <p:anim to="" calcmode="lin" valueType="num">
                                          <p:cBhvr>
                                            <p:cTn id="13" dur="700" fill="hold">
                                              <p:stCondLst>
                                                <p:cond delay="0"/>
                                              </p:stCondLst>
                                            </p:cTn>
                                            <p:tgtEl>
                                              <p:spTgt spid="34"/>
                                            </p:tgtEl>
                                            <p:attrNameLst>
                                              <p:attrName>ppt_y</p:attrName>
                                            </p:attrNameLst>
                                          </p:cBhvr>
                                          <p:tavLst>
                                            <p:tav tm="0" fmla="#ppt_y+(8/9)*(#ppt_y-0.5)*((1.5-1.5*$)^2-(1.5-1.5*$)^3)">
                                              <p:val>
                                                <p:fltVal val="0"/>
                                              </p:val>
                                            </p:tav>
                                            <p:tav tm="100000">
                                              <p:val>
                                                <p:fltVal val="1"/>
                                              </p:val>
                                            </p:tav>
                                          </p:tavLst>
                                        </p:anim>
                                        <p:anim to="" calcmode="lin" valueType="num">
                                          <p:cBhvr>
                                            <p:cTn id="14" dur="700" fill="hold">
                                              <p:stCondLst>
                                                <p:cond delay="0"/>
                                              </p:stCondLst>
                                            </p:cTn>
                                            <p:tgtEl>
                                              <p:spTgt spid="34"/>
                                            </p:tgtEl>
                                            <p:attrNameLst>
                                              <p:attrName>ppt_w</p:attrName>
                                            </p:attrNameLst>
                                          </p:cBhvr>
                                          <p:tavLst>
                                            <p:tav tm="0" fmla="#ppt_w+(8/9)*(#ppt_w-0)*((1.5-1.5*$)^2-(1.5-1.5*$)^3)">
                                              <p:val>
                                                <p:fltVal val="0"/>
                                              </p:val>
                                            </p:tav>
                                            <p:tav tm="100000">
                                              <p:val>
                                                <p:fltVal val="1"/>
                                              </p:val>
                                            </p:tav>
                                          </p:tavLst>
                                        </p:anim>
                                        <p:anim to="" calcmode="lin" valueType="num">
                                          <p:cBhvr>
                                            <p:cTn id="15" dur="700" fill="hold">
                                              <p:stCondLst>
                                                <p:cond delay="0"/>
                                              </p:stCondLst>
                                            </p:cTn>
                                            <p:tgtEl>
                                              <p:spTgt spid="34"/>
                                            </p:tgtEl>
                                            <p:attrNameLst>
                                              <p:attrName>ppt_h</p:attrName>
                                            </p:attrNameLst>
                                          </p:cBhvr>
                                          <p:tavLst>
                                            <p:tav tm="0" fmla="#ppt_h+(8/9)*(#ppt_h-0)*((1.5-1.5*$)^2-(1.5-1.5*$)^3)">
                                              <p:val>
                                                <p:fltVal val="0"/>
                                              </p:val>
                                            </p:tav>
                                            <p:tav tm="100000">
                                              <p:val>
                                                <p:fltVal val="1"/>
                                              </p:val>
                                            </p:tav>
                                          </p:tavLst>
                                        </p:anim>
                                      </p:childTnLst>
                                    </p:cTn>
                                  </p:par>
                                  <p:par>
                                    <p:cTn id="16" presetID="2" presetClass="entr" presetSubtype="1" fill="hold" nodeType="withEffect">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cBhvr additive="base">
                                            <p:cTn id="18" dur="1000" fill="hold"/>
                                            <p:tgtEl>
                                              <p:spTgt spid="24"/>
                                            </p:tgtEl>
                                            <p:attrNameLst>
                                              <p:attrName>ppt_x</p:attrName>
                                            </p:attrNameLst>
                                          </p:cBhvr>
                                          <p:tavLst>
                                            <p:tav tm="0">
                                              <p:val>
                                                <p:strVal val="#ppt_x"/>
                                              </p:val>
                                            </p:tav>
                                            <p:tav tm="100000">
                                              <p:val>
                                                <p:strVal val="#ppt_x"/>
                                              </p:val>
                                            </p:tav>
                                          </p:tavLst>
                                        </p:anim>
                                        <p:anim calcmode="lin" valueType="num">
                                          <p:cBhvr additive="base">
                                            <p:cTn id="19" dur="1000" fill="hold"/>
                                            <p:tgtEl>
                                              <p:spTgt spid="24"/>
                                            </p:tgtEl>
                                            <p:attrNameLst>
                                              <p:attrName>ppt_y</p:attrName>
                                            </p:attrNameLst>
                                          </p:cBhvr>
                                          <p:tavLst>
                                            <p:tav tm="0">
                                              <p:val>
                                                <p:strVal val="0-#ppt_h/2"/>
                                              </p:val>
                                            </p:tav>
                                            <p:tav tm="100000">
                                              <p:val>
                                                <p:strVal val="#ppt_y"/>
                                              </p:val>
                                            </p:tav>
                                          </p:tavLst>
                                        </p:anim>
                                      </p:childTnLst>
                                    </p:cTn>
                                  </p:par>
                                  <p:par>
                                    <p:cTn id="20" presetID="2" presetClass="entr" presetSubtype="1" fill="hold" nodeType="with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1000" fill="hold"/>
                                            <p:tgtEl>
                                              <p:spTgt spid="27"/>
                                            </p:tgtEl>
                                            <p:attrNameLst>
                                              <p:attrName>ppt_x</p:attrName>
                                            </p:attrNameLst>
                                          </p:cBhvr>
                                          <p:tavLst>
                                            <p:tav tm="0">
                                              <p:val>
                                                <p:strVal val="#ppt_x"/>
                                              </p:val>
                                            </p:tav>
                                            <p:tav tm="100000">
                                              <p:val>
                                                <p:strVal val="#ppt_x"/>
                                              </p:val>
                                            </p:tav>
                                          </p:tavLst>
                                        </p:anim>
                                        <p:anim calcmode="lin" valueType="num">
                                          <p:cBhvr additive="base">
                                            <p:cTn id="23" dur="1000" fill="hold"/>
                                            <p:tgtEl>
                                              <p:spTgt spid="27"/>
                                            </p:tgtEl>
                                            <p:attrNameLst>
                                              <p:attrName>ppt_y</p:attrName>
                                            </p:attrNameLst>
                                          </p:cBhvr>
                                          <p:tavLst>
                                            <p:tav tm="0">
                                              <p:val>
                                                <p:strVal val="0-#ppt_h/2"/>
                                              </p:val>
                                            </p:tav>
                                            <p:tav tm="100000">
                                              <p:val>
                                                <p:strVal val="#ppt_y"/>
                                              </p:val>
                                            </p:tav>
                                          </p:tavLst>
                                        </p:anim>
                                      </p:childTnLst>
                                    </p:cTn>
                                  </p:par>
                                  <p:par>
                                    <p:cTn id="24" presetID="2" presetClass="entr" presetSubtype="1"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cBhvr additive="base">
                                            <p:cTn id="26" dur="1000" fill="hold"/>
                                            <p:tgtEl>
                                              <p:spTgt spid="31"/>
                                            </p:tgtEl>
                                            <p:attrNameLst>
                                              <p:attrName>ppt_x</p:attrName>
                                            </p:attrNameLst>
                                          </p:cBhvr>
                                          <p:tavLst>
                                            <p:tav tm="0">
                                              <p:val>
                                                <p:strVal val="#ppt_x"/>
                                              </p:val>
                                            </p:tav>
                                            <p:tav tm="100000">
                                              <p:val>
                                                <p:strVal val="#ppt_x"/>
                                              </p:val>
                                            </p:tav>
                                          </p:tavLst>
                                        </p:anim>
                                        <p:anim calcmode="lin" valueType="num">
                                          <p:cBhvr additive="base">
                                            <p:cTn id="27" dur="1000" fill="hold"/>
                                            <p:tgtEl>
                                              <p:spTgt spid="31"/>
                                            </p:tgtEl>
                                            <p:attrNameLst>
                                              <p:attrName>ppt_y</p:attrName>
                                            </p:attrNameLst>
                                          </p:cBhvr>
                                          <p:tavLst>
                                            <p:tav tm="0">
                                              <p:val>
                                                <p:strVal val="0-#ppt_h/2"/>
                                              </p:val>
                                            </p:tav>
                                            <p:tav tm="100000">
                                              <p:val>
                                                <p:strVal val="#ppt_y"/>
                                              </p:val>
                                            </p:tav>
                                          </p:tavLst>
                                        </p:anim>
                                      </p:childTnLst>
                                    </p:cTn>
                                  </p:par>
                                  <p:par>
                                    <p:cTn id="28" presetID="2" presetClass="entr" presetSubtype="1" fill="hold" nodeType="with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1000" fill="hold"/>
                                            <p:tgtEl>
                                              <p:spTgt spid="13"/>
                                            </p:tgtEl>
                                            <p:attrNameLst>
                                              <p:attrName>ppt_x</p:attrName>
                                            </p:attrNameLst>
                                          </p:cBhvr>
                                          <p:tavLst>
                                            <p:tav tm="0">
                                              <p:val>
                                                <p:strVal val="#ppt_x"/>
                                              </p:val>
                                            </p:tav>
                                            <p:tav tm="100000">
                                              <p:val>
                                                <p:strVal val="#ppt_x"/>
                                              </p:val>
                                            </p:tav>
                                          </p:tavLst>
                                        </p:anim>
                                        <p:anim calcmode="lin" valueType="num">
                                          <p:cBhvr additive="base">
                                            <p:cTn id="31" dur="1000" fill="hold"/>
                                            <p:tgtEl>
                                              <p:spTgt spid="13"/>
                                            </p:tgtEl>
                                            <p:attrNameLst>
                                              <p:attrName>ppt_y</p:attrName>
                                            </p:attrNameLst>
                                          </p:cBhvr>
                                          <p:tavLst>
                                            <p:tav tm="0">
                                              <p:val>
                                                <p:strVal val="0-#ppt_h/2"/>
                                              </p:val>
                                            </p:tav>
                                            <p:tav tm="100000">
                                              <p:val>
                                                <p:strVal val="#ppt_y"/>
                                              </p:val>
                                            </p:tav>
                                          </p:tavLst>
                                        </p:anim>
                                      </p:childTnLst>
                                    </p:cTn>
                                  </p:par>
                                  <p:par>
                                    <p:cTn id="32" presetID="2" presetClass="entr" presetSubtype="1" fill="hold" nodeType="with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1000" fill="hold"/>
                                            <p:tgtEl>
                                              <p:spTgt spid="16"/>
                                            </p:tgtEl>
                                            <p:attrNameLst>
                                              <p:attrName>ppt_x</p:attrName>
                                            </p:attrNameLst>
                                          </p:cBhvr>
                                          <p:tavLst>
                                            <p:tav tm="0">
                                              <p:val>
                                                <p:strVal val="#ppt_x"/>
                                              </p:val>
                                            </p:tav>
                                            <p:tav tm="100000">
                                              <p:val>
                                                <p:strVal val="#ppt_x"/>
                                              </p:val>
                                            </p:tav>
                                          </p:tavLst>
                                        </p:anim>
                                        <p:anim calcmode="lin" valueType="num">
                                          <p:cBhvr additive="base">
                                            <p:cTn id="35" dur="1000" fill="hold"/>
                                            <p:tgtEl>
                                              <p:spTgt spid="16"/>
                                            </p:tgtEl>
                                            <p:attrNameLst>
                                              <p:attrName>ppt_y</p:attrName>
                                            </p:attrNameLst>
                                          </p:cBhvr>
                                          <p:tavLst>
                                            <p:tav tm="0">
                                              <p:val>
                                                <p:strVal val="0-#ppt_h/2"/>
                                              </p:val>
                                            </p:tav>
                                            <p:tav tm="100000">
                                              <p:val>
                                                <p:strVal val="#ppt_y"/>
                                              </p:val>
                                            </p:tav>
                                          </p:tavLst>
                                        </p:anim>
                                      </p:childTnLst>
                                    </p:cTn>
                                  </p:par>
                                  <p:par>
                                    <p:cTn id="36" presetID="2" presetClass="entr" presetSubtype="1" fill="hold" nodeType="withEffect">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cBhvr additive="base">
                                            <p:cTn id="38" dur="1000" fill="hold"/>
                                            <p:tgtEl>
                                              <p:spTgt spid="19"/>
                                            </p:tgtEl>
                                            <p:attrNameLst>
                                              <p:attrName>ppt_x</p:attrName>
                                            </p:attrNameLst>
                                          </p:cBhvr>
                                          <p:tavLst>
                                            <p:tav tm="0">
                                              <p:val>
                                                <p:strVal val="#ppt_x"/>
                                              </p:val>
                                            </p:tav>
                                            <p:tav tm="100000">
                                              <p:val>
                                                <p:strVal val="#ppt_x"/>
                                              </p:val>
                                            </p:tav>
                                          </p:tavLst>
                                        </p:anim>
                                        <p:anim calcmode="lin" valueType="num">
                                          <p:cBhvr additive="base">
                                            <p:cTn id="39" dur="10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4"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3">
            <a:extLst>
              <a:ext uri="{FF2B5EF4-FFF2-40B4-BE49-F238E27FC236}">
                <a16:creationId xmlns:a16="http://schemas.microsoft.com/office/drawing/2014/main" id="{5A76B702-3BA9-453F-BAC0-BC12D1B08B7B}"/>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四、注意事项</a:t>
            </a:r>
          </a:p>
        </p:txBody>
      </p:sp>
      <p:cxnSp>
        <p:nvCxnSpPr>
          <p:cNvPr id="23" name="直接连接符 22">
            <a:extLst>
              <a:ext uri="{FF2B5EF4-FFF2-40B4-BE49-F238E27FC236}">
                <a16:creationId xmlns:a16="http://schemas.microsoft.com/office/drawing/2014/main" id="{99241645-A755-4486-8559-4347B3449C26}"/>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grpSp>
        <p:nvGrpSpPr>
          <p:cNvPr id="3" name="组合 2">
            <a:extLst>
              <a:ext uri="{FF2B5EF4-FFF2-40B4-BE49-F238E27FC236}">
                <a16:creationId xmlns:a16="http://schemas.microsoft.com/office/drawing/2014/main" id="{FF904ED0-4022-4F3C-BE59-702E554AD90E}"/>
              </a:ext>
            </a:extLst>
          </p:cNvPr>
          <p:cNvGrpSpPr/>
          <p:nvPr/>
        </p:nvGrpSpPr>
        <p:grpSpPr>
          <a:xfrm>
            <a:off x="2565970" y="1960141"/>
            <a:ext cx="6264696" cy="781220"/>
            <a:chOff x="2565970" y="1960141"/>
            <a:chExt cx="6264696" cy="781220"/>
          </a:xfrm>
        </p:grpSpPr>
        <p:grpSp>
          <p:nvGrpSpPr>
            <p:cNvPr id="24" name="组合 23">
              <a:extLst>
                <a:ext uri="{FF2B5EF4-FFF2-40B4-BE49-F238E27FC236}">
                  <a16:creationId xmlns:a16="http://schemas.microsoft.com/office/drawing/2014/main" id="{12CB5B53-B8C6-48E0-9EF1-5CECB6F1FD14}"/>
                </a:ext>
              </a:extLst>
            </p:cNvPr>
            <p:cNvGrpSpPr/>
            <p:nvPr/>
          </p:nvGrpSpPr>
          <p:grpSpPr>
            <a:xfrm>
              <a:off x="2565970" y="1960141"/>
              <a:ext cx="881765" cy="781220"/>
              <a:chOff x="2502793" y="4371105"/>
              <a:chExt cx="1520712" cy="1347797"/>
            </a:xfrm>
            <a:solidFill>
              <a:srgbClr val="FF9201"/>
            </a:solidFill>
          </p:grpSpPr>
          <p:sp>
            <p:nvSpPr>
              <p:cNvPr id="25" name="Freeform 5">
                <a:extLst>
                  <a:ext uri="{FF2B5EF4-FFF2-40B4-BE49-F238E27FC236}">
                    <a16:creationId xmlns:a16="http://schemas.microsoft.com/office/drawing/2014/main" id="{5CF05472-CD4F-434C-A7D6-CC2C11CCC008}"/>
                  </a:ext>
                </a:extLst>
              </p:cNvPr>
              <p:cNvSpPr>
                <a:spLocks/>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969696"/>
              </a:solidFill>
              <a:ln w="25400">
                <a:noFill/>
              </a:ln>
              <a:effectLst/>
            </p:spPr>
            <p:txBody>
              <a:bodyPr vert="horz" wrap="square" lIns="68580" tIns="34290" rIns="68580" bIns="34290" numCol="1" anchor="t" anchorCtr="0" compatLnSpc="1">
                <a:prstTxWarp prst="textNoShape">
                  <a:avLst/>
                </a:prstTxWarp>
              </a:bodyPr>
              <a:lstStyle/>
              <a:p>
                <a:endParaRPr lang="zh-CN" altLang="en-US" sz="3200">
                  <a:solidFill>
                    <a:schemeClr val="bg1"/>
                  </a:solidFill>
                </a:endParaRPr>
              </a:p>
            </p:txBody>
          </p:sp>
          <p:sp>
            <p:nvSpPr>
              <p:cNvPr id="40" name="文本框 26">
                <a:extLst>
                  <a:ext uri="{FF2B5EF4-FFF2-40B4-BE49-F238E27FC236}">
                    <a16:creationId xmlns:a16="http://schemas.microsoft.com/office/drawing/2014/main" id="{0FE242A8-159A-4C7A-8D12-C961B0435279}"/>
                  </a:ext>
                </a:extLst>
              </p:cNvPr>
              <p:cNvSpPr txBox="1"/>
              <p:nvPr/>
            </p:nvSpPr>
            <p:spPr>
              <a:xfrm>
                <a:off x="2752106" y="4577155"/>
                <a:ext cx="1031438" cy="1008881"/>
              </a:xfrm>
              <a:prstGeom prst="rect">
                <a:avLst/>
              </a:prstGeom>
              <a:noFill/>
            </p:spPr>
            <p:txBody>
              <a:bodyPr wrap="square" rtlCol="0">
                <a:spAutoFit/>
              </a:bodyPr>
              <a:lstStyle/>
              <a:p>
                <a:pPr algn="ctr"/>
                <a:r>
                  <a:rPr lang="en-US" altLang="zh-CN" sz="3200" dirty="0">
                    <a:solidFill>
                      <a:schemeClr val="bg1"/>
                    </a:solidFill>
                    <a:latin typeface="Impact" panose="020B0806030902050204" pitchFamily="34" charset="0"/>
                  </a:rPr>
                  <a:t>1</a:t>
                </a:r>
                <a:endParaRPr lang="zh-CN" altLang="en-US" sz="3200" dirty="0">
                  <a:solidFill>
                    <a:schemeClr val="bg1"/>
                  </a:solidFill>
                  <a:latin typeface="Impact" panose="020B0806030902050204" pitchFamily="34" charset="0"/>
                </a:endParaRPr>
              </a:p>
            </p:txBody>
          </p:sp>
        </p:grpSp>
        <p:sp>
          <p:nvSpPr>
            <p:cNvPr id="48" name="Text Placeholder 3">
              <a:extLst>
                <a:ext uri="{FF2B5EF4-FFF2-40B4-BE49-F238E27FC236}">
                  <a16:creationId xmlns:a16="http://schemas.microsoft.com/office/drawing/2014/main" id="{43E0F4CB-E697-4ED0-BFDE-E913966A3BEC}"/>
                </a:ext>
              </a:extLst>
            </p:cNvPr>
            <p:cNvSpPr txBox="1">
              <a:spLocks/>
            </p:cNvSpPr>
            <p:nvPr/>
          </p:nvSpPr>
          <p:spPr>
            <a:xfrm>
              <a:off x="3862114" y="2104156"/>
              <a:ext cx="4968552"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装入的样品应均匀、紧密、结实。</a:t>
              </a:r>
            </a:p>
          </p:txBody>
        </p:sp>
      </p:grpSp>
      <p:grpSp>
        <p:nvGrpSpPr>
          <p:cNvPr id="4" name="组合 3">
            <a:extLst>
              <a:ext uri="{FF2B5EF4-FFF2-40B4-BE49-F238E27FC236}">
                <a16:creationId xmlns:a16="http://schemas.microsoft.com/office/drawing/2014/main" id="{173AB07C-89D9-4F3C-AB4E-0985B40A67DB}"/>
              </a:ext>
            </a:extLst>
          </p:cNvPr>
          <p:cNvGrpSpPr/>
          <p:nvPr/>
        </p:nvGrpSpPr>
        <p:grpSpPr>
          <a:xfrm>
            <a:off x="2565969" y="3067886"/>
            <a:ext cx="5591598" cy="781220"/>
            <a:chOff x="2565969" y="3067886"/>
            <a:chExt cx="5591598" cy="781220"/>
          </a:xfrm>
        </p:grpSpPr>
        <p:sp>
          <p:nvSpPr>
            <p:cNvPr id="47" name="Text Placeholder 3">
              <a:extLst>
                <a:ext uri="{FF2B5EF4-FFF2-40B4-BE49-F238E27FC236}">
                  <a16:creationId xmlns:a16="http://schemas.microsoft.com/office/drawing/2014/main" id="{226B9025-172D-454B-A89A-9F9A7C319FCF}"/>
                </a:ext>
              </a:extLst>
            </p:cNvPr>
            <p:cNvSpPr txBox="1">
              <a:spLocks/>
            </p:cNvSpPr>
            <p:nvPr/>
          </p:nvSpPr>
          <p:spPr>
            <a:xfrm>
              <a:off x="3862114" y="3256285"/>
              <a:ext cx="4295453"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正确安装温度计的位置。</a:t>
              </a:r>
            </a:p>
          </p:txBody>
        </p:sp>
        <p:grpSp>
          <p:nvGrpSpPr>
            <p:cNvPr id="60" name="组合 59">
              <a:extLst>
                <a:ext uri="{FF2B5EF4-FFF2-40B4-BE49-F238E27FC236}">
                  <a16:creationId xmlns:a16="http://schemas.microsoft.com/office/drawing/2014/main" id="{F17F0DB4-5B04-4E98-AAD0-436B70BFF13A}"/>
                </a:ext>
              </a:extLst>
            </p:cNvPr>
            <p:cNvGrpSpPr/>
            <p:nvPr/>
          </p:nvGrpSpPr>
          <p:grpSpPr>
            <a:xfrm>
              <a:off x="2565969" y="3067886"/>
              <a:ext cx="881765" cy="781220"/>
              <a:chOff x="2502793" y="4371105"/>
              <a:chExt cx="1520712" cy="1347797"/>
            </a:xfrm>
          </p:grpSpPr>
          <p:sp>
            <p:nvSpPr>
              <p:cNvPr id="61" name="Freeform 5">
                <a:extLst>
                  <a:ext uri="{FF2B5EF4-FFF2-40B4-BE49-F238E27FC236}">
                    <a16:creationId xmlns:a16="http://schemas.microsoft.com/office/drawing/2014/main" id="{E5E87FCE-EFB6-46D8-AC46-054AEBF0AE1F}"/>
                  </a:ext>
                </a:extLst>
              </p:cNvPr>
              <p:cNvSpPr>
                <a:spLocks/>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3200">
                  <a:solidFill>
                    <a:schemeClr val="bg1"/>
                  </a:solidFill>
                </a:endParaRPr>
              </a:p>
            </p:txBody>
          </p:sp>
          <p:sp>
            <p:nvSpPr>
              <p:cNvPr id="62" name="文本框 26">
                <a:extLst>
                  <a:ext uri="{FF2B5EF4-FFF2-40B4-BE49-F238E27FC236}">
                    <a16:creationId xmlns:a16="http://schemas.microsoft.com/office/drawing/2014/main" id="{D524406B-38ED-4B16-BC2F-7E0DFCE06DA7}"/>
                  </a:ext>
                </a:extLst>
              </p:cNvPr>
              <p:cNvSpPr txBox="1"/>
              <p:nvPr/>
            </p:nvSpPr>
            <p:spPr>
              <a:xfrm>
                <a:off x="2752106" y="4577155"/>
                <a:ext cx="1031438" cy="1008881"/>
              </a:xfrm>
              <a:prstGeom prst="rect">
                <a:avLst/>
              </a:prstGeom>
              <a:noFill/>
            </p:spPr>
            <p:txBody>
              <a:bodyPr wrap="square" rtlCol="0">
                <a:spAutoFit/>
              </a:bodyPr>
              <a:lstStyle/>
              <a:p>
                <a:pPr algn="ctr"/>
                <a:r>
                  <a:rPr lang="en-US" altLang="zh-CN" sz="3200" dirty="0">
                    <a:solidFill>
                      <a:schemeClr val="bg1"/>
                    </a:solidFill>
                    <a:latin typeface="Impact" panose="020B0806030902050204" pitchFamily="34" charset="0"/>
                  </a:rPr>
                  <a:t>2</a:t>
                </a:r>
                <a:endParaRPr lang="zh-CN" altLang="en-US" sz="3200" dirty="0">
                  <a:solidFill>
                    <a:schemeClr val="bg1"/>
                  </a:solidFill>
                  <a:latin typeface="Impact" panose="020B0806030902050204" pitchFamily="34" charset="0"/>
                </a:endParaRPr>
              </a:p>
            </p:txBody>
          </p:sp>
        </p:grpSp>
      </p:grpSp>
      <p:grpSp>
        <p:nvGrpSpPr>
          <p:cNvPr id="6" name="组合 5">
            <a:extLst>
              <a:ext uri="{FF2B5EF4-FFF2-40B4-BE49-F238E27FC236}">
                <a16:creationId xmlns:a16="http://schemas.microsoft.com/office/drawing/2014/main" id="{9577FCCB-D117-4261-B609-56DFE9A8BF3F}"/>
              </a:ext>
            </a:extLst>
          </p:cNvPr>
          <p:cNvGrpSpPr/>
          <p:nvPr/>
        </p:nvGrpSpPr>
        <p:grpSpPr>
          <a:xfrm>
            <a:off x="2565968" y="5283377"/>
            <a:ext cx="8615935" cy="781220"/>
            <a:chOff x="2565968" y="5283377"/>
            <a:chExt cx="8615935" cy="781220"/>
          </a:xfrm>
        </p:grpSpPr>
        <p:sp>
          <p:nvSpPr>
            <p:cNvPr id="49" name="Text Placeholder 3">
              <a:extLst>
                <a:ext uri="{FF2B5EF4-FFF2-40B4-BE49-F238E27FC236}">
                  <a16:creationId xmlns:a16="http://schemas.microsoft.com/office/drawing/2014/main" id="{3715EBB9-9D6B-441E-825C-814461CB9169}"/>
                </a:ext>
              </a:extLst>
            </p:cNvPr>
            <p:cNvSpPr txBox="1">
              <a:spLocks/>
            </p:cNvSpPr>
            <p:nvPr/>
          </p:nvSpPr>
          <p:spPr>
            <a:xfrm>
              <a:off x="3862114" y="5416525"/>
              <a:ext cx="7319789"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详细记录固体开始熔化时的温度和熔化完全时的温度。</a:t>
              </a:r>
            </a:p>
          </p:txBody>
        </p:sp>
        <p:grpSp>
          <p:nvGrpSpPr>
            <p:cNvPr id="66" name="组合 65">
              <a:extLst>
                <a:ext uri="{FF2B5EF4-FFF2-40B4-BE49-F238E27FC236}">
                  <a16:creationId xmlns:a16="http://schemas.microsoft.com/office/drawing/2014/main" id="{1B3B0DC7-4D70-454D-AFF0-6C2E53C86058}"/>
                </a:ext>
              </a:extLst>
            </p:cNvPr>
            <p:cNvGrpSpPr/>
            <p:nvPr/>
          </p:nvGrpSpPr>
          <p:grpSpPr>
            <a:xfrm>
              <a:off x="2565968" y="5283377"/>
              <a:ext cx="881765" cy="781220"/>
              <a:chOff x="2502793" y="4371105"/>
              <a:chExt cx="1520712" cy="1347797"/>
            </a:xfrm>
          </p:grpSpPr>
          <p:sp>
            <p:nvSpPr>
              <p:cNvPr id="67" name="Freeform 5">
                <a:extLst>
                  <a:ext uri="{FF2B5EF4-FFF2-40B4-BE49-F238E27FC236}">
                    <a16:creationId xmlns:a16="http://schemas.microsoft.com/office/drawing/2014/main" id="{C171B094-BD5F-49AD-A7E6-1EA2E45E8654}"/>
                  </a:ext>
                </a:extLst>
              </p:cNvPr>
              <p:cNvSpPr>
                <a:spLocks/>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3200">
                  <a:solidFill>
                    <a:schemeClr val="bg1"/>
                  </a:solidFill>
                </a:endParaRPr>
              </a:p>
            </p:txBody>
          </p:sp>
          <p:sp>
            <p:nvSpPr>
              <p:cNvPr id="68" name="文本框 26">
                <a:extLst>
                  <a:ext uri="{FF2B5EF4-FFF2-40B4-BE49-F238E27FC236}">
                    <a16:creationId xmlns:a16="http://schemas.microsoft.com/office/drawing/2014/main" id="{E714CA3F-4E2B-4572-BAD2-494703C3DC86}"/>
                  </a:ext>
                </a:extLst>
              </p:cNvPr>
              <p:cNvSpPr txBox="1"/>
              <p:nvPr/>
            </p:nvSpPr>
            <p:spPr>
              <a:xfrm>
                <a:off x="2752106" y="4577155"/>
                <a:ext cx="1031438" cy="1008881"/>
              </a:xfrm>
              <a:prstGeom prst="rect">
                <a:avLst/>
              </a:prstGeom>
              <a:noFill/>
            </p:spPr>
            <p:txBody>
              <a:bodyPr wrap="square" rtlCol="0">
                <a:spAutoFit/>
              </a:bodyPr>
              <a:lstStyle/>
              <a:p>
                <a:pPr algn="ctr"/>
                <a:r>
                  <a:rPr lang="en-US" altLang="zh-CN" sz="3200" dirty="0">
                    <a:solidFill>
                      <a:schemeClr val="bg1"/>
                    </a:solidFill>
                    <a:latin typeface="Impact" panose="020B0806030902050204" pitchFamily="34" charset="0"/>
                  </a:rPr>
                  <a:t>4</a:t>
                </a:r>
                <a:endParaRPr lang="zh-CN" altLang="en-US" sz="3200" dirty="0">
                  <a:solidFill>
                    <a:schemeClr val="bg1"/>
                  </a:solidFill>
                  <a:latin typeface="Impact" panose="020B0806030902050204" pitchFamily="34" charset="0"/>
                </a:endParaRPr>
              </a:p>
            </p:txBody>
          </p:sp>
        </p:grpSp>
      </p:grpSp>
      <p:grpSp>
        <p:nvGrpSpPr>
          <p:cNvPr id="5" name="组合 4">
            <a:extLst>
              <a:ext uri="{FF2B5EF4-FFF2-40B4-BE49-F238E27FC236}">
                <a16:creationId xmlns:a16="http://schemas.microsoft.com/office/drawing/2014/main" id="{D8BA1CD1-2FD4-44BE-B258-46DA4FBE6553}"/>
              </a:ext>
            </a:extLst>
          </p:cNvPr>
          <p:cNvGrpSpPr/>
          <p:nvPr/>
        </p:nvGrpSpPr>
        <p:grpSpPr>
          <a:xfrm>
            <a:off x="2565969" y="4175631"/>
            <a:ext cx="3935414" cy="781220"/>
            <a:chOff x="2565969" y="4175631"/>
            <a:chExt cx="3935414" cy="781220"/>
          </a:xfrm>
        </p:grpSpPr>
        <p:grpSp>
          <p:nvGrpSpPr>
            <p:cNvPr id="63" name="组合 62">
              <a:extLst>
                <a:ext uri="{FF2B5EF4-FFF2-40B4-BE49-F238E27FC236}">
                  <a16:creationId xmlns:a16="http://schemas.microsoft.com/office/drawing/2014/main" id="{CFBE302C-ABCB-44A2-96C4-9E8134ECABA0}"/>
                </a:ext>
              </a:extLst>
            </p:cNvPr>
            <p:cNvGrpSpPr/>
            <p:nvPr/>
          </p:nvGrpSpPr>
          <p:grpSpPr>
            <a:xfrm>
              <a:off x="2565969" y="4175631"/>
              <a:ext cx="881765" cy="781220"/>
              <a:chOff x="2502793" y="4371105"/>
              <a:chExt cx="1520712" cy="1347797"/>
            </a:xfrm>
            <a:solidFill>
              <a:srgbClr val="FF9201"/>
            </a:solidFill>
          </p:grpSpPr>
          <p:sp>
            <p:nvSpPr>
              <p:cNvPr id="64" name="Freeform 5">
                <a:extLst>
                  <a:ext uri="{FF2B5EF4-FFF2-40B4-BE49-F238E27FC236}">
                    <a16:creationId xmlns:a16="http://schemas.microsoft.com/office/drawing/2014/main" id="{3715671C-0743-49E6-B2B1-C080EE0B5C0E}"/>
                  </a:ext>
                </a:extLst>
              </p:cNvPr>
              <p:cNvSpPr>
                <a:spLocks/>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969696"/>
              </a:solidFill>
              <a:ln w="25400">
                <a:noFill/>
              </a:ln>
              <a:effectLst/>
            </p:spPr>
            <p:txBody>
              <a:bodyPr vert="horz" wrap="square" lIns="68580" tIns="34290" rIns="68580" bIns="34290" numCol="1" anchor="t" anchorCtr="0" compatLnSpc="1">
                <a:prstTxWarp prst="textNoShape">
                  <a:avLst/>
                </a:prstTxWarp>
              </a:bodyPr>
              <a:lstStyle/>
              <a:p>
                <a:endParaRPr lang="zh-CN" altLang="en-US" sz="3200">
                  <a:solidFill>
                    <a:schemeClr val="bg1"/>
                  </a:solidFill>
                </a:endParaRPr>
              </a:p>
            </p:txBody>
          </p:sp>
          <p:sp>
            <p:nvSpPr>
              <p:cNvPr id="65" name="文本框 26">
                <a:extLst>
                  <a:ext uri="{FF2B5EF4-FFF2-40B4-BE49-F238E27FC236}">
                    <a16:creationId xmlns:a16="http://schemas.microsoft.com/office/drawing/2014/main" id="{A20FDFDA-A3BF-4863-8239-09DDDBEC073E}"/>
                  </a:ext>
                </a:extLst>
              </p:cNvPr>
              <p:cNvSpPr txBox="1"/>
              <p:nvPr/>
            </p:nvSpPr>
            <p:spPr>
              <a:xfrm>
                <a:off x="2752106" y="4577155"/>
                <a:ext cx="1031438" cy="1008881"/>
              </a:xfrm>
              <a:prstGeom prst="rect">
                <a:avLst/>
              </a:prstGeom>
              <a:noFill/>
            </p:spPr>
            <p:txBody>
              <a:bodyPr wrap="square" rtlCol="0">
                <a:spAutoFit/>
              </a:bodyPr>
              <a:lstStyle/>
              <a:p>
                <a:pPr algn="ctr"/>
                <a:r>
                  <a:rPr lang="en-US" altLang="zh-CN" sz="3200" dirty="0">
                    <a:solidFill>
                      <a:schemeClr val="bg1"/>
                    </a:solidFill>
                    <a:latin typeface="Impact" panose="020B0806030902050204" pitchFamily="34" charset="0"/>
                  </a:rPr>
                  <a:t>3</a:t>
                </a:r>
                <a:endParaRPr lang="zh-CN" altLang="en-US" sz="3200" dirty="0">
                  <a:solidFill>
                    <a:schemeClr val="bg1"/>
                  </a:solidFill>
                  <a:latin typeface="Impact" panose="020B0806030902050204" pitchFamily="34" charset="0"/>
                </a:endParaRPr>
              </a:p>
            </p:txBody>
          </p:sp>
        </p:grpSp>
        <p:sp>
          <p:nvSpPr>
            <p:cNvPr id="69" name="Text Placeholder 3">
              <a:extLst>
                <a:ext uri="{FF2B5EF4-FFF2-40B4-BE49-F238E27FC236}">
                  <a16:creationId xmlns:a16="http://schemas.microsoft.com/office/drawing/2014/main" id="{3C5409A3-87FA-4A0A-B7F8-F07B4F89B28E}"/>
                </a:ext>
              </a:extLst>
            </p:cNvPr>
            <p:cNvSpPr txBox="1">
              <a:spLocks/>
            </p:cNvSpPr>
            <p:nvPr/>
          </p:nvSpPr>
          <p:spPr>
            <a:xfrm>
              <a:off x="3862114" y="4336405"/>
              <a:ext cx="2639269"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控制好加热速度。</a:t>
              </a:r>
            </a:p>
          </p:txBody>
        </p:sp>
      </p:grpSp>
    </p:spTree>
    <p:extLst>
      <p:ext uri="{BB962C8B-B14F-4D97-AF65-F5344CB8AC3E}">
        <p14:creationId xmlns:p14="http://schemas.microsoft.com/office/powerpoint/2010/main" val="179411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6" presetClass="entr" presetSubtype="37" fill="hold"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barn(outVertical)">
                                      <p:cBhvr>
                                        <p:cTn id="10" dur="500"/>
                                        <p:tgtEl>
                                          <p:spTgt spid="23"/>
                                        </p:tgtEl>
                                      </p:cBhvr>
                                    </p:animEffect>
                                  </p:childTnLst>
                                </p:cTn>
                              </p:par>
                              <p:par>
                                <p:cTn id="11" presetID="22" presetClass="entr" presetSubtype="8"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8"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par>
                                <p:cTn id="17" presetID="2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par>
                                <p:cTn id="20" presetID="22" presetClass="entr" presetSubtype="8"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left)">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3">
            <a:extLst>
              <a:ext uri="{FF2B5EF4-FFF2-40B4-BE49-F238E27FC236}">
                <a16:creationId xmlns:a16="http://schemas.microsoft.com/office/drawing/2014/main" id="{720D706A-8A57-4AEC-B206-108808A5420C}"/>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五、思考题 </a:t>
            </a:r>
          </a:p>
        </p:txBody>
      </p:sp>
      <p:cxnSp>
        <p:nvCxnSpPr>
          <p:cNvPr id="18" name="直接连接符 17">
            <a:extLst>
              <a:ext uri="{FF2B5EF4-FFF2-40B4-BE49-F238E27FC236}">
                <a16:creationId xmlns:a16="http://schemas.microsoft.com/office/drawing/2014/main" id="{373BBB29-33F8-40A1-BFC8-672C539FD340}"/>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19" name="Text Placeholder 3">
            <a:extLst>
              <a:ext uri="{FF2B5EF4-FFF2-40B4-BE49-F238E27FC236}">
                <a16:creationId xmlns:a16="http://schemas.microsoft.com/office/drawing/2014/main" id="{C361B902-6D11-4368-9266-4BF1C852701D}"/>
              </a:ext>
            </a:extLst>
          </p:cNvPr>
          <p:cNvSpPr txBox="1">
            <a:spLocks/>
          </p:cNvSpPr>
          <p:nvPr/>
        </p:nvSpPr>
        <p:spPr>
          <a:xfrm>
            <a:off x="1492434" y="2194740"/>
            <a:ext cx="4032449" cy="1920526"/>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just"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分别测得样品</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A</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及</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B</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的熔点各为</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100℃</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，将它们按任何比例混合后测得的熔点仍为</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100℃</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，这说明什么</a:t>
            </a:r>
            <a:r>
              <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sym typeface="Times New Roman" panose="02020603050405020304" pitchFamily="18" charset="0"/>
              </a:rPr>
              <a:t>?</a:t>
            </a:r>
          </a:p>
        </p:txBody>
      </p:sp>
      <p:grpSp>
        <p:nvGrpSpPr>
          <p:cNvPr id="20" name="Group 824">
            <a:extLst>
              <a:ext uri="{FF2B5EF4-FFF2-40B4-BE49-F238E27FC236}">
                <a16:creationId xmlns:a16="http://schemas.microsoft.com/office/drawing/2014/main" id="{5F56F8AC-816D-4C3D-A926-1824E40AB1BD}"/>
              </a:ext>
            </a:extLst>
          </p:cNvPr>
          <p:cNvGrpSpPr/>
          <p:nvPr/>
        </p:nvGrpSpPr>
        <p:grpSpPr>
          <a:xfrm rot="12600000">
            <a:off x="5864981" y="2475387"/>
            <a:ext cx="1541384" cy="1035754"/>
            <a:chOff x="-190679" y="0"/>
            <a:chExt cx="4758892" cy="3197797"/>
          </a:xfrm>
        </p:grpSpPr>
        <p:sp>
          <p:nvSpPr>
            <p:cNvPr id="21" name="Shape 820">
              <a:extLst>
                <a:ext uri="{FF2B5EF4-FFF2-40B4-BE49-F238E27FC236}">
                  <a16:creationId xmlns:a16="http://schemas.microsoft.com/office/drawing/2014/main" id="{52078C41-2597-46A8-95EF-751CA24C96B8}"/>
                </a:ext>
              </a:extLst>
            </p:cNvPr>
            <p:cNvSpPr/>
            <p:nvPr/>
          </p:nvSpPr>
          <p:spPr>
            <a:xfrm>
              <a:off x="874798" y="0"/>
              <a:ext cx="3693415" cy="3197797"/>
            </a:xfrm>
            <a:prstGeom prst="rightArrow">
              <a:avLst>
                <a:gd name="adj1" fmla="val 70636"/>
                <a:gd name="adj2" fmla="val 48674"/>
              </a:avLst>
            </a:prstGeom>
            <a:solidFill>
              <a:srgbClr val="1092F1"/>
            </a:solidFill>
            <a:ln w="12700" cap="flat">
              <a:noFill/>
              <a:miter lim="400000"/>
            </a:ln>
            <a:effectLst/>
          </p:spPr>
          <p:txBody>
            <a:bodyPr wrap="square" lIns="0" tIns="0" rIns="0" bIns="0" numCol="1" anchor="ctr">
              <a:noAutofit/>
            </a:bodyPr>
            <a:lstStyle/>
            <a:p>
              <a:pPr lvl="0">
                <a:lnSpc>
                  <a:spcPct val="120000"/>
                </a:lnSpc>
                <a:defRPr sz="3200">
                  <a:solidFill>
                    <a:srgbClr val="FFFFFF"/>
                  </a:solidFill>
                </a:defRPr>
              </a:pPr>
              <a:endParaRPr sz="142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Shape 821">
              <a:extLst>
                <a:ext uri="{FF2B5EF4-FFF2-40B4-BE49-F238E27FC236}">
                  <a16:creationId xmlns:a16="http://schemas.microsoft.com/office/drawing/2014/main" id="{F57921B0-CE58-49FE-86C3-8814AD94DA02}"/>
                </a:ext>
              </a:extLst>
            </p:cNvPr>
            <p:cNvSpPr/>
            <p:nvPr/>
          </p:nvSpPr>
          <p:spPr>
            <a:xfrm>
              <a:off x="-190679" y="520764"/>
              <a:ext cx="2156268" cy="215627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092F1"/>
            </a:solidFill>
            <a:ln w="76200" cap="flat">
              <a:solidFill>
                <a:schemeClr val="bg1">
                  <a:lumMod val="85000"/>
                </a:schemeClr>
              </a:solidFill>
              <a:prstDash val="solid"/>
              <a:miter lim="400000"/>
            </a:ln>
            <a:effectLst/>
          </p:spPr>
          <p:txBody>
            <a:bodyPr wrap="square" lIns="0" tIns="0" rIns="0" bIns="0" numCol="1" anchor="ctr">
              <a:noAutofit/>
            </a:bodyPr>
            <a:lstStyle/>
            <a:p>
              <a:pPr lvl="0">
                <a:lnSpc>
                  <a:spcPct val="120000"/>
                </a:lnSpc>
                <a:defRPr sz="3200">
                  <a:solidFill>
                    <a:srgbClr val="FFFFFF"/>
                  </a:solidFill>
                </a:defRPr>
              </a:pPr>
              <a:endParaRPr sz="142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Shape 823">
              <a:extLst>
                <a:ext uri="{FF2B5EF4-FFF2-40B4-BE49-F238E27FC236}">
                  <a16:creationId xmlns:a16="http://schemas.microsoft.com/office/drawing/2014/main" id="{A90EF317-2FF2-4E11-8D87-F97F0F51AF30}"/>
                </a:ext>
              </a:extLst>
            </p:cNvPr>
            <p:cNvSpPr/>
            <p:nvPr/>
          </p:nvSpPr>
          <p:spPr>
            <a:xfrm rot="9000000">
              <a:off x="459485" y="1001541"/>
              <a:ext cx="950235" cy="114027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a:solidFill>
                    <a:srgbClr val="F9FAFC"/>
                  </a:solidFill>
                  <a:latin typeface="FontAwesome"/>
                  <a:ea typeface="FontAwesome"/>
                  <a:cs typeface="FontAwesome"/>
                  <a:sym typeface="FontAwesome"/>
                </a:defRPr>
              </a:lvl1pPr>
            </a:lstStyle>
            <a:p>
              <a:pPr lvl="0">
                <a:defRPr sz="1800">
                  <a:solidFill>
                    <a:srgbClr val="000000"/>
                  </a:solidFill>
                </a:defRPr>
              </a:pPr>
              <a:r>
                <a:rPr 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01</a:t>
              </a:r>
              <a:endParaRPr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grpSp>
        <p:nvGrpSpPr>
          <p:cNvPr id="24" name="Group 824">
            <a:extLst>
              <a:ext uri="{FF2B5EF4-FFF2-40B4-BE49-F238E27FC236}">
                <a16:creationId xmlns:a16="http://schemas.microsoft.com/office/drawing/2014/main" id="{75CEE799-E001-430B-A00F-DE50770C3B81}"/>
              </a:ext>
            </a:extLst>
          </p:cNvPr>
          <p:cNvGrpSpPr/>
          <p:nvPr/>
        </p:nvGrpSpPr>
        <p:grpSpPr>
          <a:xfrm rot="12600000" flipH="1" flipV="1">
            <a:off x="5864981" y="3992799"/>
            <a:ext cx="1541384" cy="1035754"/>
            <a:chOff x="-190679" y="0"/>
            <a:chExt cx="4758892" cy="3197797"/>
          </a:xfrm>
        </p:grpSpPr>
        <p:sp>
          <p:nvSpPr>
            <p:cNvPr id="25" name="Shape 820">
              <a:extLst>
                <a:ext uri="{FF2B5EF4-FFF2-40B4-BE49-F238E27FC236}">
                  <a16:creationId xmlns:a16="http://schemas.microsoft.com/office/drawing/2014/main" id="{9E23C5D2-4FE4-4AB0-A598-317D194629B4}"/>
                </a:ext>
              </a:extLst>
            </p:cNvPr>
            <p:cNvSpPr/>
            <p:nvPr/>
          </p:nvSpPr>
          <p:spPr>
            <a:xfrm>
              <a:off x="874798" y="0"/>
              <a:ext cx="3693415" cy="3197797"/>
            </a:xfrm>
            <a:prstGeom prst="rightArrow">
              <a:avLst>
                <a:gd name="adj1" fmla="val 70636"/>
                <a:gd name="adj2" fmla="val 48674"/>
              </a:avLst>
            </a:prstGeom>
            <a:solidFill>
              <a:srgbClr val="969696"/>
            </a:solidFill>
            <a:ln w="12700" cap="flat">
              <a:noFill/>
              <a:miter lim="400000"/>
            </a:ln>
            <a:effectLst/>
          </p:spPr>
          <p:txBody>
            <a:bodyPr wrap="square" lIns="0" tIns="0" rIns="0" bIns="0" numCol="1" anchor="ctr">
              <a:noAutofit/>
            </a:bodyPr>
            <a:lstStyle/>
            <a:p>
              <a:pPr lvl="0">
                <a:lnSpc>
                  <a:spcPct val="120000"/>
                </a:lnSpc>
                <a:defRPr sz="3200">
                  <a:solidFill>
                    <a:srgbClr val="FFFFFF"/>
                  </a:solidFill>
                </a:defRPr>
              </a:pPr>
              <a:endParaRPr sz="142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Shape 821">
              <a:extLst>
                <a:ext uri="{FF2B5EF4-FFF2-40B4-BE49-F238E27FC236}">
                  <a16:creationId xmlns:a16="http://schemas.microsoft.com/office/drawing/2014/main" id="{BF5D8781-229D-42D4-8930-1E5E4B4C883B}"/>
                </a:ext>
              </a:extLst>
            </p:cNvPr>
            <p:cNvSpPr/>
            <p:nvPr/>
          </p:nvSpPr>
          <p:spPr>
            <a:xfrm>
              <a:off x="-190679" y="520764"/>
              <a:ext cx="2156268" cy="215627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69696"/>
            </a:solidFill>
            <a:ln w="76200" cap="flat">
              <a:solidFill>
                <a:schemeClr val="bg1">
                  <a:lumMod val="85000"/>
                </a:schemeClr>
              </a:solidFill>
              <a:prstDash val="solid"/>
              <a:miter lim="400000"/>
            </a:ln>
            <a:effectLst/>
          </p:spPr>
          <p:txBody>
            <a:bodyPr wrap="square" lIns="0" tIns="0" rIns="0" bIns="0" numCol="1" anchor="ctr">
              <a:noAutofit/>
            </a:bodyPr>
            <a:lstStyle/>
            <a:p>
              <a:pPr lvl="0">
                <a:lnSpc>
                  <a:spcPct val="120000"/>
                </a:lnSpc>
                <a:defRPr sz="3200">
                  <a:solidFill>
                    <a:srgbClr val="FFFFFF"/>
                  </a:solidFill>
                </a:defRPr>
              </a:pPr>
              <a:endParaRPr sz="142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Shape 823">
              <a:extLst>
                <a:ext uri="{FF2B5EF4-FFF2-40B4-BE49-F238E27FC236}">
                  <a16:creationId xmlns:a16="http://schemas.microsoft.com/office/drawing/2014/main" id="{98EC8681-212F-45BD-98E4-A35570E6AC6C}"/>
                </a:ext>
              </a:extLst>
            </p:cNvPr>
            <p:cNvSpPr/>
            <p:nvPr/>
          </p:nvSpPr>
          <p:spPr>
            <a:xfrm rot="19800000">
              <a:off x="412338" y="1028761"/>
              <a:ext cx="950235" cy="114027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a:solidFill>
                    <a:srgbClr val="F9FAFC"/>
                  </a:solidFill>
                  <a:latin typeface="FontAwesome"/>
                  <a:ea typeface="FontAwesome"/>
                  <a:cs typeface="FontAwesome"/>
                  <a:sym typeface="FontAwesome"/>
                </a:defRPr>
              </a:lvl1pPr>
            </a:lstStyle>
            <a:p>
              <a:pPr lvl="0">
                <a:defRPr sz="1800">
                  <a:solidFill>
                    <a:srgbClr val="000000"/>
                  </a:solidFill>
                </a:defRPr>
              </a:pPr>
              <a:r>
                <a:rPr 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02</a:t>
              </a:r>
              <a:endParaRPr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sp>
        <p:nvSpPr>
          <p:cNvPr id="28" name="Text Placeholder 3">
            <a:extLst>
              <a:ext uri="{FF2B5EF4-FFF2-40B4-BE49-F238E27FC236}">
                <a16:creationId xmlns:a16="http://schemas.microsoft.com/office/drawing/2014/main" id="{B543B718-2180-47E7-BCF5-ED87E159F58E}"/>
              </a:ext>
            </a:extLst>
          </p:cNvPr>
          <p:cNvSpPr txBox="1">
            <a:spLocks/>
          </p:cNvSpPr>
          <p:nvPr/>
        </p:nvSpPr>
        <p:spPr>
          <a:xfrm>
            <a:off x="7477715" y="4384254"/>
            <a:ext cx="4104456" cy="1920526"/>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just"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什么叫沸点</a:t>
            </a:r>
            <a:r>
              <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sym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液体的沸点和大气压有什么关系</a:t>
            </a:r>
            <a:r>
              <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sym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文献上记载的某物质的沸点温度是否即为你们那里的沸点温度</a:t>
            </a:r>
            <a:r>
              <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sym typeface="Times New Roman" panose="02020603050405020304" pitchFamily="18" charset="0"/>
              </a:rPr>
              <a:t>? </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sym typeface="Times New Roman" panose="02020603050405020304" pitchFamily="18" charset="0"/>
            </a:endParaRPr>
          </a:p>
        </p:txBody>
      </p:sp>
    </p:spTree>
    <p:extLst>
      <p:ext uri="{BB962C8B-B14F-4D97-AF65-F5344CB8AC3E}">
        <p14:creationId xmlns:p14="http://schemas.microsoft.com/office/powerpoint/2010/main" val="936170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6" presetClass="entr" presetSubtype="37"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arn(outVertical)">
                                      <p:cBhvr>
                                        <p:cTn id="10" dur="500"/>
                                        <p:tgtEl>
                                          <p:spTgt spid="18"/>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 calcmode="lin" valueType="num">
                                      <p:cBhvr>
                                        <p:cTn id="15" dur="500" fill="hold"/>
                                        <p:tgtEl>
                                          <p:spTgt spid="20"/>
                                        </p:tgtEl>
                                        <p:attrNameLst>
                                          <p:attrName>style.rotation</p:attrName>
                                        </p:attrNameLst>
                                      </p:cBhvr>
                                      <p:tavLst>
                                        <p:tav tm="0">
                                          <p:val>
                                            <p:fltVal val="360"/>
                                          </p:val>
                                        </p:tav>
                                        <p:tav tm="100000">
                                          <p:val>
                                            <p:fltVal val="0"/>
                                          </p:val>
                                        </p:tav>
                                      </p:tavLst>
                                    </p:anim>
                                    <p:animEffect transition="in" filter="fade">
                                      <p:cBhvr>
                                        <p:cTn id="16" dur="500"/>
                                        <p:tgtEl>
                                          <p:spTgt spid="20"/>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p:cTn id="19" dur="500" fill="hold"/>
                                        <p:tgtEl>
                                          <p:spTgt spid="24"/>
                                        </p:tgtEl>
                                        <p:attrNameLst>
                                          <p:attrName>ppt_w</p:attrName>
                                        </p:attrNameLst>
                                      </p:cBhvr>
                                      <p:tavLst>
                                        <p:tav tm="0">
                                          <p:val>
                                            <p:fltVal val="0"/>
                                          </p:val>
                                        </p:tav>
                                        <p:tav tm="100000">
                                          <p:val>
                                            <p:strVal val="#ppt_w"/>
                                          </p:val>
                                        </p:tav>
                                      </p:tavLst>
                                    </p:anim>
                                    <p:anim calcmode="lin" valueType="num">
                                      <p:cBhvr>
                                        <p:cTn id="20" dur="500" fill="hold"/>
                                        <p:tgtEl>
                                          <p:spTgt spid="24"/>
                                        </p:tgtEl>
                                        <p:attrNameLst>
                                          <p:attrName>ppt_h</p:attrName>
                                        </p:attrNameLst>
                                      </p:cBhvr>
                                      <p:tavLst>
                                        <p:tav tm="0">
                                          <p:val>
                                            <p:fltVal val="0"/>
                                          </p:val>
                                        </p:tav>
                                        <p:tav tm="100000">
                                          <p:val>
                                            <p:strVal val="#ppt_h"/>
                                          </p:val>
                                        </p:tav>
                                      </p:tavLst>
                                    </p:anim>
                                    <p:anim calcmode="lin" valueType="num">
                                      <p:cBhvr>
                                        <p:cTn id="21" dur="500" fill="hold"/>
                                        <p:tgtEl>
                                          <p:spTgt spid="24"/>
                                        </p:tgtEl>
                                        <p:attrNameLst>
                                          <p:attrName>style.rotation</p:attrName>
                                        </p:attrNameLst>
                                      </p:cBhvr>
                                      <p:tavLst>
                                        <p:tav tm="0">
                                          <p:val>
                                            <p:fltVal val="360"/>
                                          </p:val>
                                        </p:tav>
                                        <p:tav tm="100000">
                                          <p:val>
                                            <p:fltVal val="0"/>
                                          </p:val>
                                        </p:tav>
                                      </p:tavLst>
                                    </p:anim>
                                    <p:animEffect transition="in" filter="fade">
                                      <p:cBhvr>
                                        <p:cTn id="22" dur="500"/>
                                        <p:tgtEl>
                                          <p:spTgt spid="2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9" grpId="0"/>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2396927" y="0"/>
            <a:ext cx="8064896" cy="3616325"/>
          </a:xfrm>
          <a:prstGeom prst="rect">
            <a:avLst/>
          </a:prstGeom>
          <a:solidFill>
            <a:srgbClr val="1092F1">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4222445" y="796672"/>
            <a:ext cx="818464" cy="818464"/>
            <a:chOff x="2988735" y="1673093"/>
            <a:chExt cx="1219200" cy="1219200"/>
          </a:xfrm>
        </p:grpSpPr>
        <p:sp>
          <p:nvSpPr>
            <p:cNvPr id="25" name="椭圆 24"/>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6" name="文本框 25"/>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lvl="0" algn="ctr" fontAlgn="auto">
                <a:spcBef>
                  <a:spcPts val="0"/>
                </a:spcBef>
                <a:spcAft>
                  <a:spcPts val="0"/>
                </a:spcAf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大</a:t>
              </a:r>
            </a:p>
          </p:txBody>
        </p:sp>
      </p:grpSp>
      <p:grpSp>
        <p:nvGrpSpPr>
          <p:cNvPr id="27" name="组合 26"/>
          <p:cNvGrpSpPr/>
          <p:nvPr/>
        </p:nvGrpSpPr>
        <p:grpSpPr>
          <a:xfrm>
            <a:off x="4951863" y="796672"/>
            <a:ext cx="818464" cy="818464"/>
            <a:chOff x="2988735" y="1673093"/>
            <a:chExt cx="1219200" cy="1219200"/>
          </a:xfrm>
        </p:grpSpPr>
        <p:sp>
          <p:nvSpPr>
            <p:cNvPr id="28" name="椭圆 27"/>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0" name="文本框 29"/>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31" name="组合 30"/>
          <p:cNvGrpSpPr/>
          <p:nvPr/>
        </p:nvGrpSpPr>
        <p:grpSpPr>
          <a:xfrm>
            <a:off x="5681281" y="796672"/>
            <a:ext cx="818464" cy="818464"/>
            <a:chOff x="2988735" y="1673093"/>
            <a:chExt cx="1219200" cy="1219200"/>
          </a:xfrm>
        </p:grpSpPr>
        <p:sp>
          <p:nvSpPr>
            <p:cNvPr id="32" name="椭圆 31"/>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3" name="文本框 32"/>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化</a:t>
              </a:r>
            </a:p>
          </p:txBody>
        </p:sp>
      </p:grpSp>
      <p:sp>
        <p:nvSpPr>
          <p:cNvPr id="34" name="文本框 33"/>
          <p:cNvSpPr txBox="1"/>
          <p:nvPr/>
        </p:nvSpPr>
        <p:spPr>
          <a:xfrm>
            <a:off x="3567053" y="1695916"/>
            <a:ext cx="5724644" cy="1754326"/>
          </a:xfrm>
          <a:prstGeom prst="rect">
            <a:avLst/>
          </a:prstGeom>
          <a:noFill/>
        </p:spPr>
        <p:txBody>
          <a:bodyPr wrap="none" rtlCol="0">
            <a:spAutoFit/>
            <a:scene3d>
              <a:camera prst="orthographicFront"/>
              <a:lightRig rig="threePt" dir="t"/>
            </a:scene3d>
            <a:sp3d contourW="12700"/>
          </a:bodyPr>
          <a:lstStyle/>
          <a:p>
            <a:pPr algn="ctr"/>
            <a:r>
              <a:rPr lang="zh-CN" altLang="en-US" sz="5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熔点和沸点的测定</a:t>
            </a:r>
            <a:endParaRPr lang="en-US" altLang="zh-CN" sz="5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endParaRPr>
          </a:p>
          <a:p>
            <a:pPr algn="ctr"/>
            <a:r>
              <a:rPr lang="zh-CN" altLang="en-US" sz="5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（苯甲酸和乙醇）</a:t>
            </a:r>
          </a:p>
        </p:txBody>
      </p:sp>
      <p:grpSp>
        <p:nvGrpSpPr>
          <p:cNvPr id="13" name="组合 12">
            <a:extLst>
              <a:ext uri="{FF2B5EF4-FFF2-40B4-BE49-F238E27FC236}">
                <a16:creationId xmlns:a16="http://schemas.microsoft.com/office/drawing/2014/main" id="{DF4A84D5-33B0-4794-AADE-1808783AECFB}"/>
              </a:ext>
            </a:extLst>
          </p:cNvPr>
          <p:cNvGrpSpPr/>
          <p:nvPr/>
        </p:nvGrpSpPr>
        <p:grpSpPr>
          <a:xfrm>
            <a:off x="6410699" y="796672"/>
            <a:ext cx="818464" cy="818464"/>
            <a:chOff x="2988735" y="1673093"/>
            <a:chExt cx="1219200" cy="1219200"/>
          </a:xfrm>
        </p:grpSpPr>
        <p:sp>
          <p:nvSpPr>
            <p:cNvPr id="14" name="椭圆 13">
              <a:extLst>
                <a:ext uri="{FF2B5EF4-FFF2-40B4-BE49-F238E27FC236}">
                  <a16:creationId xmlns:a16="http://schemas.microsoft.com/office/drawing/2014/main" id="{0FDC287C-D2BF-4C71-9A6A-79D93529CA73}"/>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5" name="文本框 14">
              <a:extLst>
                <a:ext uri="{FF2B5EF4-FFF2-40B4-BE49-F238E27FC236}">
                  <a16:creationId xmlns:a16="http://schemas.microsoft.com/office/drawing/2014/main" id="{04DCD3FE-F35C-4B9E-B35E-6C82A09E7F55}"/>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16" name="组合 15">
            <a:extLst>
              <a:ext uri="{FF2B5EF4-FFF2-40B4-BE49-F238E27FC236}">
                <a16:creationId xmlns:a16="http://schemas.microsoft.com/office/drawing/2014/main" id="{AD3E127F-8846-440A-9BA5-3E16763E1FB9}"/>
              </a:ext>
            </a:extLst>
          </p:cNvPr>
          <p:cNvGrpSpPr/>
          <p:nvPr/>
        </p:nvGrpSpPr>
        <p:grpSpPr>
          <a:xfrm>
            <a:off x="7140117" y="796672"/>
            <a:ext cx="818464" cy="818464"/>
            <a:chOff x="2988735" y="1673093"/>
            <a:chExt cx="1219200" cy="1219200"/>
          </a:xfrm>
        </p:grpSpPr>
        <p:sp>
          <p:nvSpPr>
            <p:cNvPr id="17" name="椭圆 16">
              <a:extLst>
                <a:ext uri="{FF2B5EF4-FFF2-40B4-BE49-F238E27FC236}">
                  <a16:creationId xmlns:a16="http://schemas.microsoft.com/office/drawing/2014/main" id="{DAA7FCDE-7C12-47F5-B0F3-D6988CBB1002}"/>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8" name="文本框 17">
              <a:extLst>
                <a:ext uri="{FF2B5EF4-FFF2-40B4-BE49-F238E27FC236}">
                  <a16:creationId xmlns:a16="http://schemas.microsoft.com/office/drawing/2014/main" id="{06B09095-F5B8-43BD-B837-521010EE0F04}"/>
                </a:ext>
              </a:extLst>
            </p:cNvPr>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实</a:t>
              </a:r>
            </a:p>
          </p:txBody>
        </p:sp>
      </p:grpSp>
      <p:grpSp>
        <p:nvGrpSpPr>
          <p:cNvPr id="19" name="组合 18">
            <a:extLst>
              <a:ext uri="{FF2B5EF4-FFF2-40B4-BE49-F238E27FC236}">
                <a16:creationId xmlns:a16="http://schemas.microsoft.com/office/drawing/2014/main" id="{FC3586C4-5A46-4F1E-930C-07F02F90760C}"/>
              </a:ext>
            </a:extLst>
          </p:cNvPr>
          <p:cNvGrpSpPr/>
          <p:nvPr/>
        </p:nvGrpSpPr>
        <p:grpSpPr>
          <a:xfrm>
            <a:off x="7869535" y="796672"/>
            <a:ext cx="818464" cy="818464"/>
            <a:chOff x="2988735" y="1673093"/>
            <a:chExt cx="1219200" cy="1219200"/>
          </a:xfrm>
        </p:grpSpPr>
        <p:sp>
          <p:nvSpPr>
            <p:cNvPr id="20" name="椭圆 19">
              <a:extLst>
                <a:ext uri="{FF2B5EF4-FFF2-40B4-BE49-F238E27FC236}">
                  <a16:creationId xmlns:a16="http://schemas.microsoft.com/office/drawing/2014/main" id="{A0628CEE-DAAC-4300-8887-2F05A53AB50F}"/>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1" name="文本框 20">
              <a:extLst>
                <a:ext uri="{FF2B5EF4-FFF2-40B4-BE49-F238E27FC236}">
                  <a16:creationId xmlns:a16="http://schemas.microsoft.com/office/drawing/2014/main" id="{7F957B20-9279-4C91-BD2D-A3B5D54EB21A}"/>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验</a:t>
              </a:r>
            </a:p>
          </p:txBody>
        </p:sp>
      </p:grpSp>
    </p:spTree>
    <p:extLst>
      <p:ext uri="{BB962C8B-B14F-4D97-AF65-F5344CB8AC3E}">
        <p14:creationId xmlns:p14="http://schemas.microsoft.com/office/powerpoint/2010/main" val="974061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3" presetClass="entr" presetSubtype="528" fill="hold" grpId="0" nodeType="withEffect">
                                      <p:stCondLst>
                                        <p:cond delay="0"/>
                                      </p:stCondLst>
                                      <p:iterate type="lt">
                                        <p:tmPct val="5000"/>
                                      </p:iterate>
                                      <p:childTnLst>
                                        <p:set>
                                          <p:cBhvr>
                                            <p:cTn id="11" dur="1" fill="hold">
                                              <p:stCondLst>
                                                <p:cond delay="0"/>
                                              </p:stCondLst>
                                            </p:cTn>
                                            <p:tgtEl>
                                              <p:spTgt spid="34"/>
                                            </p:tgtEl>
                                            <p:attrNameLst>
                                              <p:attrName>style.visibility</p:attrName>
                                            </p:attrNameLst>
                                          </p:cBhvr>
                                          <p:to>
                                            <p:strVal val="visible"/>
                                          </p:to>
                                        </p:set>
                                        <p:anim to="" calcmode="lin" valueType="num">
                                          <p:cBhvr>
                                            <p:cTn id="12" dur="700" fill="hold">
                                              <p:stCondLst>
                                                <p:cond delay="0"/>
                                              </p:stCondLst>
                                            </p:cTn>
                                            <p:tgtEl>
                                              <p:spTgt spid="34"/>
                                            </p:tgtEl>
                                            <p:attrNameLst>
                                              <p:attrName>ppt_x</p:attrName>
                                            </p:attrNameLst>
                                          </p:cBhvr>
                                          <p:tavLst>
                                            <p:tav tm="0" fmla="#ppt_x+(8/9)*(#ppt_x-0.5)*((1.5-1.5*$)^2-(1.5-1.5*$)^3)">
                                              <p:val>
                                                <p:fltVal val="0"/>
                                              </p:val>
                                            </p:tav>
                                            <p:tav tm="100000">
                                              <p:val>
                                                <p:fltVal val="1"/>
                                              </p:val>
                                            </p:tav>
                                          </p:tavLst>
                                        </p:anim>
                                        <p:anim to="" calcmode="lin" valueType="num">
                                          <p:cBhvr>
                                            <p:cTn id="13" dur="700" fill="hold">
                                              <p:stCondLst>
                                                <p:cond delay="0"/>
                                              </p:stCondLst>
                                            </p:cTn>
                                            <p:tgtEl>
                                              <p:spTgt spid="34"/>
                                            </p:tgtEl>
                                            <p:attrNameLst>
                                              <p:attrName>ppt_y</p:attrName>
                                            </p:attrNameLst>
                                          </p:cBhvr>
                                          <p:tavLst>
                                            <p:tav tm="0" fmla="#ppt_y+(8/9)*(#ppt_y-0.5)*((1.5-1.5*$)^2-(1.5-1.5*$)^3)">
                                              <p:val>
                                                <p:fltVal val="0"/>
                                              </p:val>
                                            </p:tav>
                                            <p:tav tm="100000">
                                              <p:val>
                                                <p:fltVal val="1"/>
                                              </p:val>
                                            </p:tav>
                                          </p:tavLst>
                                        </p:anim>
                                        <p:anim to="" calcmode="lin" valueType="num">
                                          <p:cBhvr>
                                            <p:cTn id="14" dur="700" fill="hold">
                                              <p:stCondLst>
                                                <p:cond delay="0"/>
                                              </p:stCondLst>
                                            </p:cTn>
                                            <p:tgtEl>
                                              <p:spTgt spid="34"/>
                                            </p:tgtEl>
                                            <p:attrNameLst>
                                              <p:attrName>ppt_w</p:attrName>
                                            </p:attrNameLst>
                                          </p:cBhvr>
                                          <p:tavLst>
                                            <p:tav tm="0" fmla="#ppt_w+(8/9)*(#ppt_w-0)*((1.5-1.5*$)^2-(1.5-1.5*$)^3)">
                                              <p:val>
                                                <p:fltVal val="0"/>
                                              </p:val>
                                            </p:tav>
                                            <p:tav tm="100000">
                                              <p:val>
                                                <p:fltVal val="1"/>
                                              </p:val>
                                            </p:tav>
                                          </p:tavLst>
                                        </p:anim>
                                        <p:anim to="" calcmode="lin" valueType="num">
                                          <p:cBhvr>
                                            <p:cTn id="15" dur="700" fill="hold">
                                              <p:stCondLst>
                                                <p:cond delay="0"/>
                                              </p:stCondLst>
                                            </p:cTn>
                                            <p:tgtEl>
                                              <p:spTgt spid="34"/>
                                            </p:tgtEl>
                                            <p:attrNameLst>
                                              <p:attrName>ppt_h</p:attrName>
                                            </p:attrNameLst>
                                          </p:cBhvr>
                                          <p:tavLst>
                                            <p:tav tm="0" fmla="#ppt_h+(8/9)*(#ppt_h-0)*((1.5-1.5*$)^2-(1.5-1.5*$)^3)">
                                              <p:val>
                                                <p:fltVal val="0"/>
                                              </p:val>
                                            </p:tav>
                                            <p:tav tm="100000">
                                              <p:val>
                                                <p:fltVal val="1"/>
                                              </p:val>
                                            </p:tav>
                                          </p:tavLst>
                                        </p:anim>
                                      </p:childTnLst>
                                    </p:cTn>
                                  </p:par>
                                  <p:par>
                                    <p:cTn id="16" presetID="2" presetClass="entr" presetSubtype="1" fill="hold" nodeType="withEffect" p14:presetBounceEnd="50000">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14:bounceEnd="50000">
                                          <p:cBhvr additive="base">
                                            <p:cTn id="18" dur="1000" fill="hold"/>
                                            <p:tgtEl>
                                              <p:spTgt spid="24"/>
                                            </p:tgtEl>
                                            <p:attrNameLst>
                                              <p:attrName>ppt_x</p:attrName>
                                            </p:attrNameLst>
                                          </p:cBhvr>
                                          <p:tavLst>
                                            <p:tav tm="0">
                                              <p:val>
                                                <p:strVal val="#ppt_x"/>
                                              </p:val>
                                            </p:tav>
                                            <p:tav tm="100000">
                                              <p:val>
                                                <p:strVal val="#ppt_x"/>
                                              </p:val>
                                            </p:tav>
                                          </p:tavLst>
                                        </p:anim>
                                        <p:anim calcmode="lin" valueType="num" p14:bounceEnd="50000">
                                          <p:cBhvr additive="base">
                                            <p:cTn id="19" dur="1000" fill="hold"/>
                                            <p:tgtEl>
                                              <p:spTgt spid="24"/>
                                            </p:tgtEl>
                                            <p:attrNameLst>
                                              <p:attrName>ppt_y</p:attrName>
                                            </p:attrNameLst>
                                          </p:cBhvr>
                                          <p:tavLst>
                                            <p:tav tm="0">
                                              <p:val>
                                                <p:strVal val="0-#ppt_h/2"/>
                                              </p:val>
                                            </p:tav>
                                            <p:tav tm="100000">
                                              <p:val>
                                                <p:strVal val="#ppt_y"/>
                                              </p:val>
                                            </p:tav>
                                          </p:tavLst>
                                        </p:anim>
                                      </p:childTnLst>
                                    </p:cTn>
                                  </p:par>
                                  <p:par>
                                    <p:cTn id="20" presetID="2" presetClass="entr" presetSubtype="1" fill="hold" nodeType="withEffect" p14:presetBounceEnd="50000">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14:bounceEnd="50000">
                                          <p:cBhvr additive="base">
                                            <p:cTn id="22" dur="1000" fill="hold"/>
                                            <p:tgtEl>
                                              <p:spTgt spid="27"/>
                                            </p:tgtEl>
                                            <p:attrNameLst>
                                              <p:attrName>ppt_x</p:attrName>
                                            </p:attrNameLst>
                                          </p:cBhvr>
                                          <p:tavLst>
                                            <p:tav tm="0">
                                              <p:val>
                                                <p:strVal val="#ppt_x"/>
                                              </p:val>
                                            </p:tav>
                                            <p:tav tm="100000">
                                              <p:val>
                                                <p:strVal val="#ppt_x"/>
                                              </p:val>
                                            </p:tav>
                                          </p:tavLst>
                                        </p:anim>
                                        <p:anim calcmode="lin" valueType="num" p14:bounceEnd="50000">
                                          <p:cBhvr additive="base">
                                            <p:cTn id="23" dur="1000" fill="hold"/>
                                            <p:tgtEl>
                                              <p:spTgt spid="27"/>
                                            </p:tgtEl>
                                            <p:attrNameLst>
                                              <p:attrName>ppt_y</p:attrName>
                                            </p:attrNameLst>
                                          </p:cBhvr>
                                          <p:tavLst>
                                            <p:tav tm="0">
                                              <p:val>
                                                <p:strVal val="0-#ppt_h/2"/>
                                              </p:val>
                                            </p:tav>
                                            <p:tav tm="100000">
                                              <p:val>
                                                <p:strVal val="#ppt_y"/>
                                              </p:val>
                                            </p:tav>
                                          </p:tavLst>
                                        </p:anim>
                                      </p:childTnLst>
                                    </p:cTn>
                                  </p:par>
                                  <p:par>
                                    <p:cTn id="24" presetID="2" presetClass="entr" presetSubtype="1" fill="hold" nodeType="withEffect" p14:presetBounceEnd="50000">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14:bounceEnd="50000">
                                          <p:cBhvr additive="base">
                                            <p:cTn id="26" dur="1000" fill="hold"/>
                                            <p:tgtEl>
                                              <p:spTgt spid="31"/>
                                            </p:tgtEl>
                                            <p:attrNameLst>
                                              <p:attrName>ppt_x</p:attrName>
                                            </p:attrNameLst>
                                          </p:cBhvr>
                                          <p:tavLst>
                                            <p:tav tm="0">
                                              <p:val>
                                                <p:strVal val="#ppt_x"/>
                                              </p:val>
                                            </p:tav>
                                            <p:tav tm="100000">
                                              <p:val>
                                                <p:strVal val="#ppt_x"/>
                                              </p:val>
                                            </p:tav>
                                          </p:tavLst>
                                        </p:anim>
                                        <p:anim calcmode="lin" valueType="num" p14:bounceEnd="50000">
                                          <p:cBhvr additive="base">
                                            <p:cTn id="27" dur="1000" fill="hold"/>
                                            <p:tgtEl>
                                              <p:spTgt spid="31"/>
                                            </p:tgtEl>
                                            <p:attrNameLst>
                                              <p:attrName>ppt_y</p:attrName>
                                            </p:attrNameLst>
                                          </p:cBhvr>
                                          <p:tavLst>
                                            <p:tav tm="0">
                                              <p:val>
                                                <p:strVal val="0-#ppt_h/2"/>
                                              </p:val>
                                            </p:tav>
                                            <p:tav tm="100000">
                                              <p:val>
                                                <p:strVal val="#ppt_y"/>
                                              </p:val>
                                            </p:tav>
                                          </p:tavLst>
                                        </p:anim>
                                      </p:childTnLst>
                                    </p:cTn>
                                  </p:par>
                                  <p:par>
                                    <p:cTn id="28" presetID="2" presetClass="entr" presetSubtype="1" fill="hold" nodeType="withEffect" p14:presetBounceEnd="50000">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14:bounceEnd="50000">
                                          <p:cBhvr additive="base">
                                            <p:cTn id="30" dur="1000" fill="hold"/>
                                            <p:tgtEl>
                                              <p:spTgt spid="13"/>
                                            </p:tgtEl>
                                            <p:attrNameLst>
                                              <p:attrName>ppt_x</p:attrName>
                                            </p:attrNameLst>
                                          </p:cBhvr>
                                          <p:tavLst>
                                            <p:tav tm="0">
                                              <p:val>
                                                <p:strVal val="#ppt_x"/>
                                              </p:val>
                                            </p:tav>
                                            <p:tav tm="100000">
                                              <p:val>
                                                <p:strVal val="#ppt_x"/>
                                              </p:val>
                                            </p:tav>
                                          </p:tavLst>
                                        </p:anim>
                                        <p:anim calcmode="lin" valueType="num" p14:bounceEnd="50000">
                                          <p:cBhvr additive="base">
                                            <p:cTn id="31" dur="1000" fill="hold"/>
                                            <p:tgtEl>
                                              <p:spTgt spid="13"/>
                                            </p:tgtEl>
                                            <p:attrNameLst>
                                              <p:attrName>ppt_y</p:attrName>
                                            </p:attrNameLst>
                                          </p:cBhvr>
                                          <p:tavLst>
                                            <p:tav tm="0">
                                              <p:val>
                                                <p:strVal val="0-#ppt_h/2"/>
                                              </p:val>
                                            </p:tav>
                                            <p:tav tm="100000">
                                              <p:val>
                                                <p:strVal val="#ppt_y"/>
                                              </p:val>
                                            </p:tav>
                                          </p:tavLst>
                                        </p:anim>
                                      </p:childTnLst>
                                    </p:cTn>
                                  </p:par>
                                  <p:par>
                                    <p:cTn id="32" presetID="2" presetClass="entr" presetSubtype="1" fill="hold" nodeType="withEffect" p14:presetBounceEnd="50000">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14:bounceEnd="50000">
                                          <p:cBhvr additive="base">
                                            <p:cTn id="34" dur="1000" fill="hold"/>
                                            <p:tgtEl>
                                              <p:spTgt spid="16"/>
                                            </p:tgtEl>
                                            <p:attrNameLst>
                                              <p:attrName>ppt_x</p:attrName>
                                            </p:attrNameLst>
                                          </p:cBhvr>
                                          <p:tavLst>
                                            <p:tav tm="0">
                                              <p:val>
                                                <p:strVal val="#ppt_x"/>
                                              </p:val>
                                            </p:tav>
                                            <p:tav tm="100000">
                                              <p:val>
                                                <p:strVal val="#ppt_x"/>
                                              </p:val>
                                            </p:tav>
                                          </p:tavLst>
                                        </p:anim>
                                        <p:anim calcmode="lin" valueType="num" p14:bounceEnd="50000">
                                          <p:cBhvr additive="base">
                                            <p:cTn id="35" dur="1000" fill="hold"/>
                                            <p:tgtEl>
                                              <p:spTgt spid="16"/>
                                            </p:tgtEl>
                                            <p:attrNameLst>
                                              <p:attrName>ppt_y</p:attrName>
                                            </p:attrNameLst>
                                          </p:cBhvr>
                                          <p:tavLst>
                                            <p:tav tm="0">
                                              <p:val>
                                                <p:strVal val="0-#ppt_h/2"/>
                                              </p:val>
                                            </p:tav>
                                            <p:tav tm="100000">
                                              <p:val>
                                                <p:strVal val="#ppt_y"/>
                                              </p:val>
                                            </p:tav>
                                          </p:tavLst>
                                        </p:anim>
                                      </p:childTnLst>
                                    </p:cTn>
                                  </p:par>
                                  <p:par>
                                    <p:cTn id="36" presetID="2" presetClass="entr" presetSubtype="1" fill="hold" nodeType="withEffect" p14:presetBounceEnd="50000">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14:bounceEnd="50000">
                                          <p:cBhvr additive="base">
                                            <p:cTn id="38" dur="1000" fill="hold"/>
                                            <p:tgtEl>
                                              <p:spTgt spid="19"/>
                                            </p:tgtEl>
                                            <p:attrNameLst>
                                              <p:attrName>ppt_x</p:attrName>
                                            </p:attrNameLst>
                                          </p:cBhvr>
                                          <p:tavLst>
                                            <p:tav tm="0">
                                              <p:val>
                                                <p:strVal val="#ppt_x"/>
                                              </p:val>
                                            </p:tav>
                                            <p:tav tm="100000">
                                              <p:val>
                                                <p:strVal val="#ppt_x"/>
                                              </p:val>
                                            </p:tav>
                                          </p:tavLst>
                                        </p:anim>
                                        <p:anim calcmode="lin" valueType="num" p14:bounceEnd="50000">
                                          <p:cBhvr additive="base">
                                            <p:cTn id="39" dur="10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3" presetClass="entr" presetSubtype="528" fill="hold" grpId="0" nodeType="withEffect">
                                      <p:stCondLst>
                                        <p:cond delay="0"/>
                                      </p:stCondLst>
                                      <p:iterate type="lt">
                                        <p:tmPct val="5000"/>
                                      </p:iterate>
                                      <p:childTnLst>
                                        <p:set>
                                          <p:cBhvr>
                                            <p:cTn id="11" dur="1" fill="hold">
                                              <p:stCondLst>
                                                <p:cond delay="0"/>
                                              </p:stCondLst>
                                            </p:cTn>
                                            <p:tgtEl>
                                              <p:spTgt spid="34"/>
                                            </p:tgtEl>
                                            <p:attrNameLst>
                                              <p:attrName>style.visibility</p:attrName>
                                            </p:attrNameLst>
                                          </p:cBhvr>
                                          <p:to>
                                            <p:strVal val="visible"/>
                                          </p:to>
                                        </p:set>
                                        <p:anim to="" calcmode="lin" valueType="num">
                                          <p:cBhvr>
                                            <p:cTn id="12" dur="700" fill="hold">
                                              <p:stCondLst>
                                                <p:cond delay="0"/>
                                              </p:stCondLst>
                                            </p:cTn>
                                            <p:tgtEl>
                                              <p:spTgt spid="34"/>
                                            </p:tgtEl>
                                            <p:attrNameLst>
                                              <p:attrName>ppt_x</p:attrName>
                                            </p:attrNameLst>
                                          </p:cBhvr>
                                          <p:tavLst>
                                            <p:tav tm="0" fmla="#ppt_x+(8/9)*(#ppt_x-0.5)*((1.5-1.5*$)^2-(1.5-1.5*$)^3)">
                                              <p:val>
                                                <p:fltVal val="0"/>
                                              </p:val>
                                            </p:tav>
                                            <p:tav tm="100000">
                                              <p:val>
                                                <p:fltVal val="1"/>
                                              </p:val>
                                            </p:tav>
                                          </p:tavLst>
                                        </p:anim>
                                        <p:anim to="" calcmode="lin" valueType="num">
                                          <p:cBhvr>
                                            <p:cTn id="13" dur="700" fill="hold">
                                              <p:stCondLst>
                                                <p:cond delay="0"/>
                                              </p:stCondLst>
                                            </p:cTn>
                                            <p:tgtEl>
                                              <p:spTgt spid="34"/>
                                            </p:tgtEl>
                                            <p:attrNameLst>
                                              <p:attrName>ppt_y</p:attrName>
                                            </p:attrNameLst>
                                          </p:cBhvr>
                                          <p:tavLst>
                                            <p:tav tm="0" fmla="#ppt_y+(8/9)*(#ppt_y-0.5)*((1.5-1.5*$)^2-(1.5-1.5*$)^3)">
                                              <p:val>
                                                <p:fltVal val="0"/>
                                              </p:val>
                                            </p:tav>
                                            <p:tav tm="100000">
                                              <p:val>
                                                <p:fltVal val="1"/>
                                              </p:val>
                                            </p:tav>
                                          </p:tavLst>
                                        </p:anim>
                                        <p:anim to="" calcmode="lin" valueType="num">
                                          <p:cBhvr>
                                            <p:cTn id="14" dur="700" fill="hold">
                                              <p:stCondLst>
                                                <p:cond delay="0"/>
                                              </p:stCondLst>
                                            </p:cTn>
                                            <p:tgtEl>
                                              <p:spTgt spid="34"/>
                                            </p:tgtEl>
                                            <p:attrNameLst>
                                              <p:attrName>ppt_w</p:attrName>
                                            </p:attrNameLst>
                                          </p:cBhvr>
                                          <p:tavLst>
                                            <p:tav tm="0" fmla="#ppt_w+(8/9)*(#ppt_w-0)*((1.5-1.5*$)^2-(1.5-1.5*$)^3)">
                                              <p:val>
                                                <p:fltVal val="0"/>
                                              </p:val>
                                            </p:tav>
                                            <p:tav tm="100000">
                                              <p:val>
                                                <p:fltVal val="1"/>
                                              </p:val>
                                            </p:tav>
                                          </p:tavLst>
                                        </p:anim>
                                        <p:anim to="" calcmode="lin" valueType="num">
                                          <p:cBhvr>
                                            <p:cTn id="15" dur="700" fill="hold">
                                              <p:stCondLst>
                                                <p:cond delay="0"/>
                                              </p:stCondLst>
                                            </p:cTn>
                                            <p:tgtEl>
                                              <p:spTgt spid="34"/>
                                            </p:tgtEl>
                                            <p:attrNameLst>
                                              <p:attrName>ppt_h</p:attrName>
                                            </p:attrNameLst>
                                          </p:cBhvr>
                                          <p:tavLst>
                                            <p:tav tm="0" fmla="#ppt_h+(8/9)*(#ppt_h-0)*((1.5-1.5*$)^2-(1.5-1.5*$)^3)">
                                              <p:val>
                                                <p:fltVal val="0"/>
                                              </p:val>
                                            </p:tav>
                                            <p:tav tm="100000">
                                              <p:val>
                                                <p:fltVal val="1"/>
                                              </p:val>
                                            </p:tav>
                                          </p:tavLst>
                                        </p:anim>
                                      </p:childTnLst>
                                    </p:cTn>
                                  </p:par>
                                  <p:par>
                                    <p:cTn id="16" presetID="2" presetClass="entr" presetSubtype="1" fill="hold" nodeType="withEffect">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cBhvr additive="base">
                                            <p:cTn id="18" dur="1000" fill="hold"/>
                                            <p:tgtEl>
                                              <p:spTgt spid="24"/>
                                            </p:tgtEl>
                                            <p:attrNameLst>
                                              <p:attrName>ppt_x</p:attrName>
                                            </p:attrNameLst>
                                          </p:cBhvr>
                                          <p:tavLst>
                                            <p:tav tm="0">
                                              <p:val>
                                                <p:strVal val="#ppt_x"/>
                                              </p:val>
                                            </p:tav>
                                            <p:tav tm="100000">
                                              <p:val>
                                                <p:strVal val="#ppt_x"/>
                                              </p:val>
                                            </p:tav>
                                          </p:tavLst>
                                        </p:anim>
                                        <p:anim calcmode="lin" valueType="num">
                                          <p:cBhvr additive="base">
                                            <p:cTn id="19" dur="1000" fill="hold"/>
                                            <p:tgtEl>
                                              <p:spTgt spid="24"/>
                                            </p:tgtEl>
                                            <p:attrNameLst>
                                              <p:attrName>ppt_y</p:attrName>
                                            </p:attrNameLst>
                                          </p:cBhvr>
                                          <p:tavLst>
                                            <p:tav tm="0">
                                              <p:val>
                                                <p:strVal val="0-#ppt_h/2"/>
                                              </p:val>
                                            </p:tav>
                                            <p:tav tm="100000">
                                              <p:val>
                                                <p:strVal val="#ppt_y"/>
                                              </p:val>
                                            </p:tav>
                                          </p:tavLst>
                                        </p:anim>
                                      </p:childTnLst>
                                    </p:cTn>
                                  </p:par>
                                  <p:par>
                                    <p:cTn id="20" presetID="2" presetClass="entr" presetSubtype="1" fill="hold" nodeType="with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1000" fill="hold"/>
                                            <p:tgtEl>
                                              <p:spTgt spid="27"/>
                                            </p:tgtEl>
                                            <p:attrNameLst>
                                              <p:attrName>ppt_x</p:attrName>
                                            </p:attrNameLst>
                                          </p:cBhvr>
                                          <p:tavLst>
                                            <p:tav tm="0">
                                              <p:val>
                                                <p:strVal val="#ppt_x"/>
                                              </p:val>
                                            </p:tav>
                                            <p:tav tm="100000">
                                              <p:val>
                                                <p:strVal val="#ppt_x"/>
                                              </p:val>
                                            </p:tav>
                                          </p:tavLst>
                                        </p:anim>
                                        <p:anim calcmode="lin" valueType="num">
                                          <p:cBhvr additive="base">
                                            <p:cTn id="23" dur="1000" fill="hold"/>
                                            <p:tgtEl>
                                              <p:spTgt spid="27"/>
                                            </p:tgtEl>
                                            <p:attrNameLst>
                                              <p:attrName>ppt_y</p:attrName>
                                            </p:attrNameLst>
                                          </p:cBhvr>
                                          <p:tavLst>
                                            <p:tav tm="0">
                                              <p:val>
                                                <p:strVal val="0-#ppt_h/2"/>
                                              </p:val>
                                            </p:tav>
                                            <p:tav tm="100000">
                                              <p:val>
                                                <p:strVal val="#ppt_y"/>
                                              </p:val>
                                            </p:tav>
                                          </p:tavLst>
                                        </p:anim>
                                      </p:childTnLst>
                                    </p:cTn>
                                  </p:par>
                                  <p:par>
                                    <p:cTn id="24" presetID="2" presetClass="entr" presetSubtype="1"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cBhvr additive="base">
                                            <p:cTn id="26" dur="1000" fill="hold"/>
                                            <p:tgtEl>
                                              <p:spTgt spid="31"/>
                                            </p:tgtEl>
                                            <p:attrNameLst>
                                              <p:attrName>ppt_x</p:attrName>
                                            </p:attrNameLst>
                                          </p:cBhvr>
                                          <p:tavLst>
                                            <p:tav tm="0">
                                              <p:val>
                                                <p:strVal val="#ppt_x"/>
                                              </p:val>
                                            </p:tav>
                                            <p:tav tm="100000">
                                              <p:val>
                                                <p:strVal val="#ppt_x"/>
                                              </p:val>
                                            </p:tav>
                                          </p:tavLst>
                                        </p:anim>
                                        <p:anim calcmode="lin" valueType="num">
                                          <p:cBhvr additive="base">
                                            <p:cTn id="27" dur="1000" fill="hold"/>
                                            <p:tgtEl>
                                              <p:spTgt spid="31"/>
                                            </p:tgtEl>
                                            <p:attrNameLst>
                                              <p:attrName>ppt_y</p:attrName>
                                            </p:attrNameLst>
                                          </p:cBhvr>
                                          <p:tavLst>
                                            <p:tav tm="0">
                                              <p:val>
                                                <p:strVal val="0-#ppt_h/2"/>
                                              </p:val>
                                            </p:tav>
                                            <p:tav tm="100000">
                                              <p:val>
                                                <p:strVal val="#ppt_y"/>
                                              </p:val>
                                            </p:tav>
                                          </p:tavLst>
                                        </p:anim>
                                      </p:childTnLst>
                                    </p:cTn>
                                  </p:par>
                                  <p:par>
                                    <p:cTn id="28" presetID="2" presetClass="entr" presetSubtype="1" fill="hold" nodeType="with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1000" fill="hold"/>
                                            <p:tgtEl>
                                              <p:spTgt spid="13"/>
                                            </p:tgtEl>
                                            <p:attrNameLst>
                                              <p:attrName>ppt_x</p:attrName>
                                            </p:attrNameLst>
                                          </p:cBhvr>
                                          <p:tavLst>
                                            <p:tav tm="0">
                                              <p:val>
                                                <p:strVal val="#ppt_x"/>
                                              </p:val>
                                            </p:tav>
                                            <p:tav tm="100000">
                                              <p:val>
                                                <p:strVal val="#ppt_x"/>
                                              </p:val>
                                            </p:tav>
                                          </p:tavLst>
                                        </p:anim>
                                        <p:anim calcmode="lin" valueType="num">
                                          <p:cBhvr additive="base">
                                            <p:cTn id="31" dur="1000" fill="hold"/>
                                            <p:tgtEl>
                                              <p:spTgt spid="13"/>
                                            </p:tgtEl>
                                            <p:attrNameLst>
                                              <p:attrName>ppt_y</p:attrName>
                                            </p:attrNameLst>
                                          </p:cBhvr>
                                          <p:tavLst>
                                            <p:tav tm="0">
                                              <p:val>
                                                <p:strVal val="0-#ppt_h/2"/>
                                              </p:val>
                                            </p:tav>
                                            <p:tav tm="100000">
                                              <p:val>
                                                <p:strVal val="#ppt_y"/>
                                              </p:val>
                                            </p:tav>
                                          </p:tavLst>
                                        </p:anim>
                                      </p:childTnLst>
                                    </p:cTn>
                                  </p:par>
                                  <p:par>
                                    <p:cTn id="32" presetID="2" presetClass="entr" presetSubtype="1" fill="hold" nodeType="with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1000" fill="hold"/>
                                            <p:tgtEl>
                                              <p:spTgt spid="16"/>
                                            </p:tgtEl>
                                            <p:attrNameLst>
                                              <p:attrName>ppt_x</p:attrName>
                                            </p:attrNameLst>
                                          </p:cBhvr>
                                          <p:tavLst>
                                            <p:tav tm="0">
                                              <p:val>
                                                <p:strVal val="#ppt_x"/>
                                              </p:val>
                                            </p:tav>
                                            <p:tav tm="100000">
                                              <p:val>
                                                <p:strVal val="#ppt_x"/>
                                              </p:val>
                                            </p:tav>
                                          </p:tavLst>
                                        </p:anim>
                                        <p:anim calcmode="lin" valueType="num">
                                          <p:cBhvr additive="base">
                                            <p:cTn id="35" dur="1000" fill="hold"/>
                                            <p:tgtEl>
                                              <p:spTgt spid="16"/>
                                            </p:tgtEl>
                                            <p:attrNameLst>
                                              <p:attrName>ppt_y</p:attrName>
                                            </p:attrNameLst>
                                          </p:cBhvr>
                                          <p:tavLst>
                                            <p:tav tm="0">
                                              <p:val>
                                                <p:strVal val="0-#ppt_h/2"/>
                                              </p:val>
                                            </p:tav>
                                            <p:tav tm="100000">
                                              <p:val>
                                                <p:strVal val="#ppt_y"/>
                                              </p:val>
                                            </p:tav>
                                          </p:tavLst>
                                        </p:anim>
                                      </p:childTnLst>
                                    </p:cTn>
                                  </p:par>
                                  <p:par>
                                    <p:cTn id="36" presetID="2" presetClass="entr" presetSubtype="1" fill="hold" nodeType="withEffect">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cBhvr additive="base">
                                            <p:cTn id="38" dur="1000" fill="hold"/>
                                            <p:tgtEl>
                                              <p:spTgt spid="19"/>
                                            </p:tgtEl>
                                            <p:attrNameLst>
                                              <p:attrName>ppt_x</p:attrName>
                                            </p:attrNameLst>
                                          </p:cBhvr>
                                          <p:tavLst>
                                            <p:tav tm="0">
                                              <p:val>
                                                <p:strVal val="#ppt_x"/>
                                              </p:val>
                                            </p:tav>
                                            <p:tav tm="100000">
                                              <p:val>
                                                <p:strVal val="#ppt_x"/>
                                              </p:val>
                                            </p:tav>
                                          </p:tavLst>
                                        </p:anim>
                                        <p:anim calcmode="lin" valueType="num">
                                          <p:cBhvr additive="base">
                                            <p:cTn id="39" dur="10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4"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2396927" y="0"/>
            <a:ext cx="8064896" cy="3616325"/>
          </a:xfrm>
          <a:prstGeom prst="rect">
            <a:avLst/>
          </a:prstGeom>
          <a:solidFill>
            <a:srgbClr val="1092F1">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4222445" y="796672"/>
            <a:ext cx="818464" cy="818464"/>
            <a:chOff x="2988735" y="1673093"/>
            <a:chExt cx="1219200" cy="1219200"/>
          </a:xfrm>
        </p:grpSpPr>
        <p:sp>
          <p:nvSpPr>
            <p:cNvPr id="25" name="椭圆 24"/>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6" name="文本框 25"/>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lvl="0" algn="ctr" fontAlgn="auto">
                <a:spcBef>
                  <a:spcPts val="0"/>
                </a:spcBef>
                <a:spcAft>
                  <a:spcPts val="0"/>
                </a:spcAf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大</a:t>
              </a:r>
            </a:p>
          </p:txBody>
        </p:sp>
      </p:grpSp>
      <p:grpSp>
        <p:nvGrpSpPr>
          <p:cNvPr id="27" name="组合 26"/>
          <p:cNvGrpSpPr/>
          <p:nvPr/>
        </p:nvGrpSpPr>
        <p:grpSpPr>
          <a:xfrm>
            <a:off x="4951863" y="796672"/>
            <a:ext cx="818464" cy="818464"/>
            <a:chOff x="2988735" y="1673093"/>
            <a:chExt cx="1219200" cy="1219200"/>
          </a:xfrm>
        </p:grpSpPr>
        <p:sp>
          <p:nvSpPr>
            <p:cNvPr id="28" name="椭圆 27"/>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0" name="文本框 29"/>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31" name="组合 30"/>
          <p:cNvGrpSpPr/>
          <p:nvPr/>
        </p:nvGrpSpPr>
        <p:grpSpPr>
          <a:xfrm>
            <a:off x="5681281" y="796672"/>
            <a:ext cx="818464" cy="818464"/>
            <a:chOff x="2988735" y="1673093"/>
            <a:chExt cx="1219200" cy="1219200"/>
          </a:xfrm>
        </p:grpSpPr>
        <p:sp>
          <p:nvSpPr>
            <p:cNvPr id="32" name="椭圆 31"/>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33" name="文本框 32"/>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化</a:t>
              </a:r>
            </a:p>
          </p:txBody>
        </p:sp>
      </p:grpSp>
      <p:sp>
        <p:nvSpPr>
          <p:cNvPr id="34" name="文本框 33"/>
          <p:cNvSpPr txBox="1"/>
          <p:nvPr/>
        </p:nvSpPr>
        <p:spPr>
          <a:xfrm>
            <a:off x="3567053" y="1695916"/>
            <a:ext cx="5724644" cy="1754326"/>
          </a:xfrm>
          <a:prstGeom prst="rect">
            <a:avLst/>
          </a:prstGeom>
          <a:noFill/>
        </p:spPr>
        <p:txBody>
          <a:bodyPr wrap="none" rtlCol="0">
            <a:spAutoFit/>
            <a:scene3d>
              <a:camera prst="orthographicFront"/>
              <a:lightRig rig="threePt" dir="t"/>
            </a:scene3d>
            <a:sp3d contourW="12700"/>
          </a:bodyPr>
          <a:lstStyle/>
          <a:p>
            <a:pPr algn="ctr"/>
            <a:r>
              <a:rPr lang="zh-CN" altLang="en-US" sz="5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熔点和沸点的测定</a:t>
            </a:r>
            <a:endParaRPr lang="en-US" altLang="zh-CN" sz="5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endParaRPr>
          </a:p>
          <a:p>
            <a:pPr algn="ctr"/>
            <a:r>
              <a:rPr lang="zh-CN" altLang="en-US" sz="5400" b="1" dirty="0">
                <a:solidFill>
                  <a:schemeClr val="bg1"/>
                </a:solidFill>
                <a:effectLst>
                  <a:reflection blurRad="6350" stA="31000" endPos="20000" dist="63500" dir="5400000" sy="-100000" algn="bl" rotWithShape="0"/>
                </a:effectLst>
                <a:latin typeface="Arial" panose="020B0604020202020204" pitchFamily="34" charset="0"/>
                <a:ea typeface="微软雅黑" panose="020B0503020204020204" pitchFamily="34" charset="-122"/>
                <a:cs typeface="+mn-ea"/>
                <a:sym typeface="Arial" panose="020B0604020202020204" pitchFamily="34" charset="0"/>
              </a:rPr>
              <a:t>（苯甲酸和乙醇）</a:t>
            </a:r>
          </a:p>
        </p:txBody>
      </p:sp>
      <p:grpSp>
        <p:nvGrpSpPr>
          <p:cNvPr id="13" name="组合 12">
            <a:extLst>
              <a:ext uri="{FF2B5EF4-FFF2-40B4-BE49-F238E27FC236}">
                <a16:creationId xmlns:a16="http://schemas.microsoft.com/office/drawing/2014/main" id="{DF4A84D5-33B0-4794-AADE-1808783AECFB}"/>
              </a:ext>
            </a:extLst>
          </p:cNvPr>
          <p:cNvGrpSpPr/>
          <p:nvPr/>
        </p:nvGrpSpPr>
        <p:grpSpPr>
          <a:xfrm>
            <a:off x="6410699" y="796672"/>
            <a:ext cx="818464" cy="818464"/>
            <a:chOff x="2988735" y="1673093"/>
            <a:chExt cx="1219200" cy="1219200"/>
          </a:xfrm>
        </p:grpSpPr>
        <p:sp>
          <p:nvSpPr>
            <p:cNvPr id="14" name="椭圆 13">
              <a:extLst>
                <a:ext uri="{FF2B5EF4-FFF2-40B4-BE49-F238E27FC236}">
                  <a16:creationId xmlns:a16="http://schemas.microsoft.com/office/drawing/2014/main" id="{0FDC287C-D2BF-4C71-9A6A-79D93529CA73}"/>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5" name="文本框 14">
              <a:extLst>
                <a:ext uri="{FF2B5EF4-FFF2-40B4-BE49-F238E27FC236}">
                  <a16:creationId xmlns:a16="http://schemas.microsoft.com/office/drawing/2014/main" id="{04DCD3FE-F35C-4B9E-B35E-6C82A09E7F55}"/>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学</a:t>
              </a:r>
            </a:p>
          </p:txBody>
        </p:sp>
      </p:grpSp>
      <p:grpSp>
        <p:nvGrpSpPr>
          <p:cNvPr id="16" name="组合 15">
            <a:extLst>
              <a:ext uri="{FF2B5EF4-FFF2-40B4-BE49-F238E27FC236}">
                <a16:creationId xmlns:a16="http://schemas.microsoft.com/office/drawing/2014/main" id="{AD3E127F-8846-440A-9BA5-3E16763E1FB9}"/>
              </a:ext>
            </a:extLst>
          </p:cNvPr>
          <p:cNvGrpSpPr/>
          <p:nvPr/>
        </p:nvGrpSpPr>
        <p:grpSpPr>
          <a:xfrm>
            <a:off x="7140117" y="796672"/>
            <a:ext cx="818464" cy="818464"/>
            <a:chOff x="2988735" y="1673093"/>
            <a:chExt cx="1219200" cy="1219200"/>
          </a:xfrm>
        </p:grpSpPr>
        <p:sp>
          <p:nvSpPr>
            <p:cNvPr id="17" name="椭圆 16">
              <a:extLst>
                <a:ext uri="{FF2B5EF4-FFF2-40B4-BE49-F238E27FC236}">
                  <a16:creationId xmlns:a16="http://schemas.microsoft.com/office/drawing/2014/main" id="{DAA7FCDE-7C12-47F5-B0F3-D6988CBB1002}"/>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18" name="文本框 17">
              <a:extLst>
                <a:ext uri="{FF2B5EF4-FFF2-40B4-BE49-F238E27FC236}">
                  <a16:creationId xmlns:a16="http://schemas.microsoft.com/office/drawing/2014/main" id="{06B09095-F5B8-43BD-B837-521010EE0F04}"/>
                </a:ext>
              </a:extLst>
            </p:cNvPr>
            <p:cNvSpPr txBox="1"/>
            <p:nvPr/>
          </p:nvSpPr>
          <p:spPr>
            <a:xfrm>
              <a:off x="3116944"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实</a:t>
              </a:r>
            </a:p>
          </p:txBody>
        </p:sp>
      </p:grpSp>
      <p:grpSp>
        <p:nvGrpSpPr>
          <p:cNvPr id="19" name="组合 18">
            <a:extLst>
              <a:ext uri="{FF2B5EF4-FFF2-40B4-BE49-F238E27FC236}">
                <a16:creationId xmlns:a16="http://schemas.microsoft.com/office/drawing/2014/main" id="{FC3586C4-5A46-4F1E-930C-07F02F90760C}"/>
              </a:ext>
            </a:extLst>
          </p:cNvPr>
          <p:cNvGrpSpPr/>
          <p:nvPr/>
        </p:nvGrpSpPr>
        <p:grpSpPr>
          <a:xfrm>
            <a:off x="7869535" y="796672"/>
            <a:ext cx="818464" cy="818464"/>
            <a:chOff x="2988735" y="1673093"/>
            <a:chExt cx="1219200" cy="1219200"/>
          </a:xfrm>
        </p:grpSpPr>
        <p:sp>
          <p:nvSpPr>
            <p:cNvPr id="20" name="椭圆 19">
              <a:extLst>
                <a:ext uri="{FF2B5EF4-FFF2-40B4-BE49-F238E27FC236}">
                  <a16:creationId xmlns:a16="http://schemas.microsoft.com/office/drawing/2014/main" id="{A0628CEE-DAAC-4300-8887-2F05A53AB50F}"/>
                </a:ext>
              </a:extLst>
            </p:cNvPr>
            <p:cNvSpPr/>
            <p:nvPr/>
          </p:nvSpPr>
          <p:spPr>
            <a:xfrm>
              <a:off x="2988735" y="1673093"/>
              <a:ext cx="1219200" cy="1219200"/>
            </a:xfrm>
            <a:prstGeom prst="ellipse">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1092F1"/>
                </a:solidFill>
                <a:effectLst/>
                <a:uLnTx/>
                <a:uFillTx/>
                <a:latin typeface="Arial"/>
                <a:ea typeface="微软雅黑"/>
                <a:cs typeface="+mn-cs"/>
              </a:endParaRPr>
            </a:p>
          </p:txBody>
        </p:sp>
        <p:sp>
          <p:nvSpPr>
            <p:cNvPr id="21" name="文本框 20">
              <a:extLst>
                <a:ext uri="{FF2B5EF4-FFF2-40B4-BE49-F238E27FC236}">
                  <a16:creationId xmlns:a16="http://schemas.microsoft.com/office/drawing/2014/main" id="{7F957B20-9279-4C91-BD2D-A3B5D54EB21A}"/>
                </a:ext>
              </a:extLst>
            </p:cNvPr>
            <p:cNvSpPr txBox="1"/>
            <p:nvPr/>
          </p:nvSpPr>
          <p:spPr>
            <a:xfrm>
              <a:off x="3116942" y="1783192"/>
              <a:ext cx="962787" cy="962787"/>
            </a:xfrm>
            <a:prstGeom prst="rect">
              <a:avLst/>
            </a:prstGeom>
            <a:noFill/>
          </p:spPr>
          <p:txBody>
            <a:bodyPr wrap="none" rtlCol="0" anchor="ctr">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1092F1"/>
                  </a:solidFill>
                  <a:effectLst/>
                  <a:uLnTx/>
                  <a:uFillTx/>
                  <a:latin typeface="时尚中黑简体" panose="01010104010101010101" pitchFamily="2" charset="-122"/>
                  <a:ea typeface="时尚中黑简体" panose="01010104010101010101" pitchFamily="2" charset="-122"/>
                  <a:cs typeface="+mn-cs"/>
                </a:rPr>
                <a:t>验</a:t>
              </a:r>
            </a:p>
          </p:txBody>
        </p:sp>
      </p:grpSp>
    </p:spTree>
    <p:extLst>
      <p:ext uri="{BB962C8B-B14F-4D97-AF65-F5344CB8AC3E}">
        <p14:creationId xmlns:p14="http://schemas.microsoft.com/office/powerpoint/2010/main" val="3369547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3" presetClass="entr" presetSubtype="528" fill="hold" grpId="0" nodeType="withEffect">
                                      <p:stCondLst>
                                        <p:cond delay="0"/>
                                      </p:stCondLst>
                                      <p:iterate type="lt">
                                        <p:tmPct val="5000"/>
                                      </p:iterate>
                                      <p:childTnLst>
                                        <p:set>
                                          <p:cBhvr>
                                            <p:cTn id="11" dur="1" fill="hold">
                                              <p:stCondLst>
                                                <p:cond delay="0"/>
                                              </p:stCondLst>
                                            </p:cTn>
                                            <p:tgtEl>
                                              <p:spTgt spid="34"/>
                                            </p:tgtEl>
                                            <p:attrNameLst>
                                              <p:attrName>style.visibility</p:attrName>
                                            </p:attrNameLst>
                                          </p:cBhvr>
                                          <p:to>
                                            <p:strVal val="visible"/>
                                          </p:to>
                                        </p:set>
                                        <p:anim to="" calcmode="lin" valueType="num">
                                          <p:cBhvr>
                                            <p:cTn id="12" dur="700" fill="hold">
                                              <p:stCondLst>
                                                <p:cond delay="0"/>
                                              </p:stCondLst>
                                            </p:cTn>
                                            <p:tgtEl>
                                              <p:spTgt spid="34"/>
                                            </p:tgtEl>
                                            <p:attrNameLst>
                                              <p:attrName>ppt_x</p:attrName>
                                            </p:attrNameLst>
                                          </p:cBhvr>
                                          <p:tavLst>
                                            <p:tav tm="0" fmla="#ppt_x+(8/9)*(#ppt_x-0.5)*((1.5-1.5*$)^2-(1.5-1.5*$)^3)">
                                              <p:val>
                                                <p:fltVal val="0"/>
                                              </p:val>
                                            </p:tav>
                                            <p:tav tm="100000">
                                              <p:val>
                                                <p:fltVal val="1"/>
                                              </p:val>
                                            </p:tav>
                                          </p:tavLst>
                                        </p:anim>
                                        <p:anim to="" calcmode="lin" valueType="num">
                                          <p:cBhvr>
                                            <p:cTn id="13" dur="700" fill="hold">
                                              <p:stCondLst>
                                                <p:cond delay="0"/>
                                              </p:stCondLst>
                                            </p:cTn>
                                            <p:tgtEl>
                                              <p:spTgt spid="34"/>
                                            </p:tgtEl>
                                            <p:attrNameLst>
                                              <p:attrName>ppt_y</p:attrName>
                                            </p:attrNameLst>
                                          </p:cBhvr>
                                          <p:tavLst>
                                            <p:tav tm="0" fmla="#ppt_y+(8/9)*(#ppt_y-0.5)*((1.5-1.5*$)^2-(1.5-1.5*$)^3)">
                                              <p:val>
                                                <p:fltVal val="0"/>
                                              </p:val>
                                            </p:tav>
                                            <p:tav tm="100000">
                                              <p:val>
                                                <p:fltVal val="1"/>
                                              </p:val>
                                            </p:tav>
                                          </p:tavLst>
                                        </p:anim>
                                        <p:anim to="" calcmode="lin" valueType="num">
                                          <p:cBhvr>
                                            <p:cTn id="14" dur="700" fill="hold">
                                              <p:stCondLst>
                                                <p:cond delay="0"/>
                                              </p:stCondLst>
                                            </p:cTn>
                                            <p:tgtEl>
                                              <p:spTgt spid="34"/>
                                            </p:tgtEl>
                                            <p:attrNameLst>
                                              <p:attrName>ppt_w</p:attrName>
                                            </p:attrNameLst>
                                          </p:cBhvr>
                                          <p:tavLst>
                                            <p:tav tm="0" fmla="#ppt_w+(8/9)*(#ppt_w-0)*((1.5-1.5*$)^2-(1.5-1.5*$)^3)">
                                              <p:val>
                                                <p:fltVal val="0"/>
                                              </p:val>
                                            </p:tav>
                                            <p:tav tm="100000">
                                              <p:val>
                                                <p:fltVal val="1"/>
                                              </p:val>
                                            </p:tav>
                                          </p:tavLst>
                                        </p:anim>
                                        <p:anim to="" calcmode="lin" valueType="num">
                                          <p:cBhvr>
                                            <p:cTn id="15" dur="700" fill="hold">
                                              <p:stCondLst>
                                                <p:cond delay="0"/>
                                              </p:stCondLst>
                                            </p:cTn>
                                            <p:tgtEl>
                                              <p:spTgt spid="34"/>
                                            </p:tgtEl>
                                            <p:attrNameLst>
                                              <p:attrName>ppt_h</p:attrName>
                                            </p:attrNameLst>
                                          </p:cBhvr>
                                          <p:tavLst>
                                            <p:tav tm="0" fmla="#ppt_h+(8/9)*(#ppt_h-0)*((1.5-1.5*$)^2-(1.5-1.5*$)^3)">
                                              <p:val>
                                                <p:fltVal val="0"/>
                                              </p:val>
                                            </p:tav>
                                            <p:tav tm="100000">
                                              <p:val>
                                                <p:fltVal val="1"/>
                                              </p:val>
                                            </p:tav>
                                          </p:tavLst>
                                        </p:anim>
                                      </p:childTnLst>
                                    </p:cTn>
                                  </p:par>
                                  <p:par>
                                    <p:cTn id="16" presetID="2" presetClass="entr" presetSubtype="1" fill="hold" nodeType="withEffect" p14:presetBounceEnd="50000">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14:bounceEnd="50000">
                                          <p:cBhvr additive="base">
                                            <p:cTn id="18" dur="1000" fill="hold"/>
                                            <p:tgtEl>
                                              <p:spTgt spid="24"/>
                                            </p:tgtEl>
                                            <p:attrNameLst>
                                              <p:attrName>ppt_x</p:attrName>
                                            </p:attrNameLst>
                                          </p:cBhvr>
                                          <p:tavLst>
                                            <p:tav tm="0">
                                              <p:val>
                                                <p:strVal val="#ppt_x"/>
                                              </p:val>
                                            </p:tav>
                                            <p:tav tm="100000">
                                              <p:val>
                                                <p:strVal val="#ppt_x"/>
                                              </p:val>
                                            </p:tav>
                                          </p:tavLst>
                                        </p:anim>
                                        <p:anim calcmode="lin" valueType="num" p14:bounceEnd="50000">
                                          <p:cBhvr additive="base">
                                            <p:cTn id="19" dur="1000" fill="hold"/>
                                            <p:tgtEl>
                                              <p:spTgt spid="24"/>
                                            </p:tgtEl>
                                            <p:attrNameLst>
                                              <p:attrName>ppt_y</p:attrName>
                                            </p:attrNameLst>
                                          </p:cBhvr>
                                          <p:tavLst>
                                            <p:tav tm="0">
                                              <p:val>
                                                <p:strVal val="0-#ppt_h/2"/>
                                              </p:val>
                                            </p:tav>
                                            <p:tav tm="100000">
                                              <p:val>
                                                <p:strVal val="#ppt_y"/>
                                              </p:val>
                                            </p:tav>
                                          </p:tavLst>
                                        </p:anim>
                                      </p:childTnLst>
                                    </p:cTn>
                                  </p:par>
                                  <p:par>
                                    <p:cTn id="20" presetID="2" presetClass="entr" presetSubtype="1" fill="hold" nodeType="withEffect" p14:presetBounceEnd="50000">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14:bounceEnd="50000">
                                          <p:cBhvr additive="base">
                                            <p:cTn id="22" dur="1000" fill="hold"/>
                                            <p:tgtEl>
                                              <p:spTgt spid="27"/>
                                            </p:tgtEl>
                                            <p:attrNameLst>
                                              <p:attrName>ppt_x</p:attrName>
                                            </p:attrNameLst>
                                          </p:cBhvr>
                                          <p:tavLst>
                                            <p:tav tm="0">
                                              <p:val>
                                                <p:strVal val="#ppt_x"/>
                                              </p:val>
                                            </p:tav>
                                            <p:tav tm="100000">
                                              <p:val>
                                                <p:strVal val="#ppt_x"/>
                                              </p:val>
                                            </p:tav>
                                          </p:tavLst>
                                        </p:anim>
                                        <p:anim calcmode="lin" valueType="num" p14:bounceEnd="50000">
                                          <p:cBhvr additive="base">
                                            <p:cTn id="23" dur="1000" fill="hold"/>
                                            <p:tgtEl>
                                              <p:spTgt spid="27"/>
                                            </p:tgtEl>
                                            <p:attrNameLst>
                                              <p:attrName>ppt_y</p:attrName>
                                            </p:attrNameLst>
                                          </p:cBhvr>
                                          <p:tavLst>
                                            <p:tav tm="0">
                                              <p:val>
                                                <p:strVal val="0-#ppt_h/2"/>
                                              </p:val>
                                            </p:tav>
                                            <p:tav tm="100000">
                                              <p:val>
                                                <p:strVal val="#ppt_y"/>
                                              </p:val>
                                            </p:tav>
                                          </p:tavLst>
                                        </p:anim>
                                      </p:childTnLst>
                                    </p:cTn>
                                  </p:par>
                                  <p:par>
                                    <p:cTn id="24" presetID="2" presetClass="entr" presetSubtype="1" fill="hold" nodeType="withEffect" p14:presetBounceEnd="50000">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14:bounceEnd="50000">
                                          <p:cBhvr additive="base">
                                            <p:cTn id="26" dur="1000" fill="hold"/>
                                            <p:tgtEl>
                                              <p:spTgt spid="31"/>
                                            </p:tgtEl>
                                            <p:attrNameLst>
                                              <p:attrName>ppt_x</p:attrName>
                                            </p:attrNameLst>
                                          </p:cBhvr>
                                          <p:tavLst>
                                            <p:tav tm="0">
                                              <p:val>
                                                <p:strVal val="#ppt_x"/>
                                              </p:val>
                                            </p:tav>
                                            <p:tav tm="100000">
                                              <p:val>
                                                <p:strVal val="#ppt_x"/>
                                              </p:val>
                                            </p:tav>
                                          </p:tavLst>
                                        </p:anim>
                                        <p:anim calcmode="lin" valueType="num" p14:bounceEnd="50000">
                                          <p:cBhvr additive="base">
                                            <p:cTn id="27" dur="1000" fill="hold"/>
                                            <p:tgtEl>
                                              <p:spTgt spid="31"/>
                                            </p:tgtEl>
                                            <p:attrNameLst>
                                              <p:attrName>ppt_y</p:attrName>
                                            </p:attrNameLst>
                                          </p:cBhvr>
                                          <p:tavLst>
                                            <p:tav tm="0">
                                              <p:val>
                                                <p:strVal val="0-#ppt_h/2"/>
                                              </p:val>
                                            </p:tav>
                                            <p:tav tm="100000">
                                              <p:val>
                                                <p:strVal val="#ppt_y"/>
                                              </p:val>
                                            </p:tav>
                                          </p:tavLst>
                                        </p:anim>
                                      </p:childTnLst>
                                    </p:cTn>
                                  </p:par>
                                  <p:par>
                                    <p:cTn id="28" presetID="2" presetClass="entr" presetSubtype="1" fill="hold" nodeType="withEffect" p14:presetBounceEnd="50000">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14:bounceEnd="50000">
                                          <p:cBhvr additive="base">
                                            <p:cTn id="30" dur="1000" fill="hold"/>
                                            <p:tgtEl>
                                              <p:spTgt spid="13"/>
                                            </p:tgtEl>
                                            <p:attrNameLst>
                                              <p:attrName>ppt_x</p:attrName>
                                            </p:attrNameLst>
                                          </p:cBhvr>
                                          <p:tavLst>
                                            <p:tav tm="0">
                                              <p:val>
                                                <p:strVal val="#ppt_x"/>
                                              </p:val>
                                            </p:tav>
                                            <p:tav tm="100000">
                                              <p:val>
                                                <p:strVal val="#ppt_x"/>
                                              </p:val>
                                            </p:tav>
                                          </p:tavLst>
                                        </p:anim>
                                        <p:anim calcmode="lin" valueType="num" p14:bounceEnd="50000">
                                          <p:cBhvr additive="base">
                                            <p:cTn id="31" dur="1000" fill="hold"/>
                                            <p:tgtEl>
                                              <p:spTgt spid="13"/>
                                            </p:tgtEl>
                                            <p:attrNameLst>
                                              <p:attrName>ppt_y</p:attrName>
                                            </p:attrNameLst>
                                          </p:cBhvr>
                                          <p:tavLst>
                                            <p:tav tm="0">
                                              <p:val>
                                                <p:strVal val="0-#ppt_h/2"/>
                                              </p:val>
                                            </p:tav>
                                            <p:tav tm="100000">
                                              <p:val>
                                                <p:strVal val="#ppt_y"/>
                                              </p:val>
                                            </p:tav>
                                          </p:tavLst>
                                        </p:anim>
                                      </p:childTnLst>
                                    </p:cTn>
                                  </p:par>
                                  <p:par>
                                    <p:cTn id="32" presetID="2" presetClass="entr" presetSubtype="1" fill="hold" nodeType="withEffect" p14:presetBounceEnd="50000">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14:bounceEnd="50000">
                                          <p:cBhvr additive="base">
                                            <p:cTn id="34" dur="1000" fill="hold"/>
                                            <p:tgtEl>
                                              <p:spTgt spid="16"/>
                                            </p:tgtEl>
                                            <p:attrNameLst>
                                              <p:attrName>ppt_x</p:attrName>
                                            </p:attrNameLst>
                                          </p:cBhvr>
                                          <p:tavLst>
                                            <p:tav tm="0">
                                              <p:val>
                                                <p:strVal val="#ppt_x"/>
                                              </p:val>
                                            </p:tav>
                                            <p:tav tm="100000">
                                              <p:val>
                                                <p:strVal val="#ppt_x"/>
                                              </p:val>
                                            </p:tav>
                                          </p:tavLst>
                                        </p:anim>
                                        <p:anim calcmode="lin" valueType="num" p14:bounceEnd="50000">
                                          <p:cBhvr additive="base">
                                            <p:cTn id="35" dur="1000" fill="hold"/>
                                            <p:tgtEl>
                                              <p:spTgt spid="16"/>
                                            </p:tgtEl>
                                            <p:attrNameLst>
                                              <p:attrName>ppt_y</p:attrName>
                                            </p:attrNameLst>
                                          </p:cBhvr>
                                          <p:tavLst>
                                            <p:tav tm="0">
                                              <p:val>
                                                <p:strVal val="0-#ppt_h/2"/>
                                              </p:val>
                                            </p:tav>
                                            <p:tav tm="100000">
                                              <p:val>
                                                <p:strVal val="#ppt_y"/>
                                              </p:val>
                                            </p:tav>
                                          </p:tavLst>
                                        </p:anim>
                                      </p:childTnLst>
                                    </p:cTn>
                                  </p:par>
                                  <p:par>
                                    <p:cTn id="36" presetID="2" presetClass="entr" presetSubtype="1" fill="hold" nodeType="withEffect" p14:presetBounceEnd="50000">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14:bounceEnd="50000">
                                          <p:cBhvr additive="base">
                                            <p:cTn id="38" dur="1000" fill="hold"/>
                                            <p:tgtEl>
                                              <p:spTgt spid="19"/>
                                            </p:tgtEl>
                                            <p:attrNameLst>
                                              <p:attrName>ppt_x</p:attrName>
                                            </p:attrNameLst>
                                          </p:cBhvr>
                                          <p:tavLst>
                                            <p:tav tm="0">
                                              <p:val>
                                                <p:strVal val="#ppt_x"/>
                                              </p:val>
                                            </p:tav>
                                            <p:tav tm="100000">
                                              <p:val>
                                                <p:strVal val="#ppt_x"/>
                                              </p:val>
                                            </p:tav>
                                          </p:tavLst>
                                        </p:anim>
                                        <p:anim calcmode="lin" valueType="num" p14:bounceEnd="50000">
                                          <p:cBhvr additive="base">
                                            <p:cTn id="39" dur="10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3" presetClass="entr" presetSubtype="528" fill="hold" grpId="0" nodeType="withEffect">
                                      <p:stCondLst>
                                        <p:cond delay="0"/>
                                      </p:stCondLst>
                                      <p:iterate type="lt">
                                        <p:tmPct val="5000"/>
                                      </p:iterate>
                                      <p:childTnLst>
                                        <p:set>
                                          <p:cBhvr>
                                            <p:cTn id="11" dur="1" fill="hold">
                                              <p:stCondLst>
                                                <p:cond delay="0"/>
                                              </p:stCondLst>
                                            </p:cTn>
                                            <p:tgtEl>
                                              <p:spTgt spid="34"/>
                                            </p:tgtEl>
                                            <p:attrNameLst>
                                              <p:attrName>style.visibility</p:attrName>
                                            </p:attrNameLst>
                                          </p:cBhvr>
                                          <p:to>
                                            <p:strVal val="visible"/>
                                          </p:to>
                                        </p:set>
                                        <p:anim to="" calcmode="lin" valueType="num">
                                          <p:cBhvr>
                                            <p:cTn id="12" dur="700" fill="hold">
                                              <p:stCondLst>
                                                <p:cond delay="0"/>
                                              </p:stCondLst>
                                            </p:cTn>
                                            <p:tgtEl>
                                              <p:spTgt spid="34"/>
                                            </p:tgtEl>
                                            <p:attrNameLst>
                                              <p:attrName>ppt_x</p:attrName>
                                            </p:attrNameLst>
                                          </p:cBhvr>
                                          <p:tavLst>
                                            <p:tav tm="0" fmla="#ppt_x+(8/9)*(#ppt_x-0.5)*((1.5-1.5*$)^2-(1.5-1.5*$)^3)">
                                              <p:val>
                                                <p:fltVal val="0"/>
                                              </p:val>
                                            </p:tav>
                                            <p:tav tm="100000">
                                              <p:val>
                                                <p:fltVal val="1"/>
                                              </p:val>
                                            </p:tav>
                                          </p:tavLst>
                                        </p:anim>
                                        <p:anim to="" calcmode="lin" valueType="num">
                                          <p:cBhvr>
                                            <p:cTn id="13" dur="700" fill="hold">
                                              <p:stCondLst>
                                                <p:cond delay="0"/>
                                              </p:stCondLst>
                                            </p:cTn>
                                            <p:tgtEl>
                                              <p:spTgt spid="34"/>
                                            </p:tgtEl>
                                            <p:attrNameLst>
                                              <p:attrName>ppt_y</p:attrName>
                                            </p:attrNameLst>
                                          </p:cBhvr>
                                          <p:tavLst>
                                            <p:tav tm="0" fmla="#ppt_y+(8/9)*(#ppt_y-0.5)*((1.5-1.5*$)^2-(1.5-1.5*$)^3)">
                                              <p:val>
                                                <p:fltVal val="0"/>
                                              </p:val>
                                            </p:tav>
                                            <p:tav tm="100000">
                                              <p:val>
                                                <p:fltVal val="1"/>
                                              </p:val>
                                            </p:tav>
                                          </p:tavLst>
                                        </p:anim>
                                        <p:anim to="" calcmode="lin" valueType="num">
                                          <p:cBhvr>
                                            <p:cTn id="14" dur="700" fill="hold">
                                              <p:stCondLst>
                                                <p:cond delay="0"/>
                                              </p:stCondLst>
                                            </p:cTn>
                                            <p:tgtEl>
                                              <p:spTgt spid="34"/>
                                            </p:tgtEl>
                                            <p:attrNameLst>
                                              <p:attrName>ppt_w</p:attrName>
                                            </p:attrNameLst>
                                          </p:cBhvr>
                                          <p:tavLst>
                                            <p:tav tm="0" fmla="#ppt_w+(8/9)*(#ppt_w-0)*((1.5-1.5*$)^2-(1.5-1.5*$)^3)">
                                              <p:val>
                                                <p:fltVal val="0"/>
                                              </p:val>
                                            </p:tav>
                                            <p:tav tm="100000">
                                              <p:val>
                                                <p:fltVal val="1"/>
                                              </p:val>
                                            </p:tav>
                                          </p:tavLst>
                                        </p:anim>
                                        <p:anim to="" calcmode="lin" valueType="num">
                                          <p:cBhvr>
                                            <p:cTn id="15" dur="700" fill="hold">
                                              <p:stCondLst>
                                                <p:cond delay="0"/>
                                              </p:stCondLst>
                                            </p:cTn>
                                            <p:tgtEl>
                                              <p:spTgt spid="34"/>
                                            </p:tgtEl>
                                            <p:attrNameLst>
                                              <p:attrName>ppt_h</p:attrName>
                                            </p:attrNameLst>
                                          </p:cBhvr>
                                          <p:tavLst>
                                            <p:tav tm="0" fmla="#ppt_h+(8/9)*(#ppt_h-0)*((1.5-1.5*$)^2-(1.5-1.5*$)^3)">
                                              <p:val>
                                                <p:fltVal val="0"/>
                                              </p:val>
                                            </p:tav>
                                            <p:tav tm="100000">
                                              <p:val>
                                                <p:fltVal val="1"/>
                                              </p:val>
                                            </p:tav>
                                          </p:tavLst>
                                        </p:anim>
                                      </p:childTnLst>
                                    </p:cTn>
                                  </p:par>
                                  <p:par>
                                    <p:cTn id="16" presetID="2" presetClass="entr" presetSubtype="1" fill="hold" nodeType="withEffect">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cBhvr additive="base">
                                            <p:cTn id="18" dur="1000" fill="hold"/>
                                            <p:tgtEl>
                                              <p:spTgt spid="24"/>
                                            </p:tgtEl>
                                            <p:attrNameLst>
                                              <p:attrName>ppt_x</p:attrName>
                                            </p:attrNameLst>
                                          </p:cBhvr>
                                          <p:tavLst>
                                            <p:tav tm="0">
                                              <p:val>
                                                <p:strVal val="#ppt_x"/>
                                              </p:val>
                                            </p:tav>
                                            <p:tav tm="100000">
                                              <p:val>
                                                <p:strVal val="#ppt_x"/>
                                              </p:val>
                                            </p:tav>
                                          </p:tavLst>
                                        </p:anim>
                                        <p:anim calcmode="lin" valueType="num">
                                          <p:cBhvr additive="base">
                                            <p:cTn id="19" dur="1000" fill="hold"/>
                                            <p:tgtEl>
                                              <p:spTgt spid="24"/>
                                            </p:tgtEl>
                                            <p:attrNameLst>
                                              <p:attrName>ppt_y</p:attrName>
                                            </p:attrNameLst>
                                          </p:cBhvr>
                                          <p:tavLst>
                                            <p:tav tm="0">
                                              <p:val>
                                                <p:strVal val="0-#ppt_h/2"/>
                                              </p:val>
                                            </p:tav>
                                            <p:tav tm="100000">
                                              <p:val>
                                                <p:strVal val="#ppt_y"/>
                                              </p:val>
                                            </p:tav>
                                          </p:tavLst>
                                        </p:anim>
                                      </p:childTnLst>
                                    </p:cTn>
                                  </p:par>
                                  <p:par>
                                    <p:cTn id="20" presetID="2" presetClass="entr" presetSubtype="1" fill="hold" nodeType="with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1000" fill="hold"/>
                                            <p:tgtEl>
                                              <p:spTgt spid="27"/>
                                            </p:tgtEl>
                                            <p:attrNameLst>
                                              <p:attrName>ppt_x</p:attrName>
                                            </p:attrNameLst>
                                          </p:cBhvr>
                                          <p:tavLst>
                                            <p:tav tm="0">
                                              <p:val>
                                                <p:strVal val="#ppt_x"/>
                                              </p:val>
                                            </p:tav>
                                            <p:tav tm="100000">
                                              <p:val>
                                                <p:strVal val="#ppt_x"/>
                                              </p:val>
                                            </p:tav>
                                          </p:tavLst>
                                        </p:anim>
                                        <p:anim calcmode="lin" valueType="num">
                                          <p:cBhvr additive="base">
                                            <p:cTn id="23" dur="1000" fill="hold"/>
                                            <p:tgtEl>
                                              <p:spTgt spid="27"/>
                                            </p:tgtEl>
                                            <p:attrNameLst>
                                              <p:attrName>ppt_y</p:attrName>
                                            </p:attrNameLst>
                                          </p:cBhvr>
                                          <p:tavLst>
                                            <p:tav tm="0">
                                              <p:val>
                                                <p:strVal val="0-#ppt_h/2"/>
                                              </p:val>
                                            </p:tav>
                                            <p:tav tm="100000">
                                              <p:val>
                                                <p:strVal val="#ppt_y"/>
                                              </p:val>
                                            </p:tav>
                                          </p:tavLst>
                                        </p:anim>
                                      </p:childTnLst>
                                    </p:cTn>
                                  </p:par>
                                  <p:par>
                                    <p:cTn id="24" presetID="2" presetClass="entr" presetSubtype="1"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cBhvr additive="base">
                                            <p:cTn id="26" dur="1000" fill="hold"/>
                                            <p:tgtEl>
                                              <p:spTgt spid="31"/>
                                            </p:tgtEl>
                                            <p:attrNameLst>
                                              <p:attrName>ppt_x</p:attrName>
                                            </p:attrNameLst>
                                          </p:cBhvr>
                                          <p:tavLst>
                                            <p:tav tm="0">
                                              <p:val>
                                                <p:strVal val="#ppt_x"/>
                                              </p:val>
                                            </p:tav>
                                            <p:tav tm="100000">
                                              <p:val>
                                                <p:strVal val="#ppt_x"/>
                                              </p:val>
                                            </p:tav>
                                          </p:tavLst>
                                        </p:anim>
                                        <p:anim calcmode="lin" valueType="num">
                                          <p:cBhvr additive="base">
                                            <p:cTn id="27" dur="1000" fill="hold"/>
                                            <p:tgtEl>
                                              <p:spTgt spid="31"/>
                                            </p:tgtEl>
                                            <p:attrNameLst>
                                              <p:attrName>ppt_y</p:attrName>
                                            </p:attrNameLst>
                                          </p:cBhvr>
                                          <p:tavLst>
                                            <p:tav tm="0">
                                              <p:val>
                                                <p:strVal val="0-#ppt_h/2"/>
                                              </p:val>
                                            </p:tav>
                                            <p:tav tm="100000">
                                              <p:val>
                                                <p:strVal val="#ppt_y"/>
                                              </p:val>
                                            </p:tav>
                                          </p:tavLst>
                                        </p:anim>
                                      </p:childTnLst>
                                    </p:cTn>
                                  </p:par>
                                  <p:par>
                                    <p:cTn id="28" presetID="2" presetClass="entr" presetSubtype="1" fill="hold" nodeType="with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1000" fill="hold"/>
                                            <p:tgtEl>
                                              <p:spTgt spid="13"/>
                                            </p:tgtEl>
                                            <p:attrNameLst>
                                              <p:attrName>ppt_x</p:attrName>
                                            </p:attrNameLst>
                                          </p:cBhvr>
                                          <p:tavLst>
                                            <p:tav tm="0">
                                              <p:val>
                                                <p:strVal val="#ppt_x"/>
                                              </p:val>
                                            </p:tav>
                                            <p:tav tm="100000">
                                              <p:val>
                                                <p:strVal val="#ppt_x"/>
                                              </p:val>
                                            </p:tav>
                                          </p:tavLst>
                                        </p:anim>
                                        <p:anim calcmode="lin" valueType="num">
                                          <p:cBhvr additive="base">
                                            <p:cTn id="31" dur="1000" fill="hold"/>
                                            <p:tgtEl>
                                              <p:spTgt spid="13"/>
                                            </p:tgtEl>
                                            <p:attrNameLst>
                                              <p:attrName>ppt_y</p:attrName>
                                            </p:attrNameLst>
                                          </p:cBhvr>
                                          <p:tavLst>
                                            <p:tav tm="0">
                                              <p:val>
                                                <p:strVal val="0-#ppt_h/2"/>
                                              </p:val>
                                            </p:tav>
                                            <p:tav tm="100000">
                                              <p:val>
                                                <p:strVal val="#ppt_y"/>
                                              </p:val>
                                            </p:tav>
                                          </p:tavLst>
                                        </p:anim>
                                      </p:childTnLst>
                                    </p:cTn>
                                  </p:par>
                                  <p:par>
                                    <p:cTn id="32" presetID="2" presetClass="entr" presetSubtype="1" fill="hold" nodeType="with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1000" fill="hold"/>
                                            <p:tgtEl>
                                              <p:spTgt spid="16"/>
                                            </p:tgtEl>
                                            <p:attrNameLst>
                                              <p:attrName>ppt_x</p:attrName>
                                            </p:attrNameLst>
                                          </p:cBhvr>
                                          <p:tavLst>
                                            <p:tav tm="0">
                                              <p:val>
                                                <p:strVal val="#ppt_x"/>
                                              </p:val>
                                            </p:tav>
                                            <p:tav tm="100000">
                                              <p:val>
                                                <p:strVal val="#ppt_x"/>
                                              </p:val>
                                            </p:tav>
                                          </p:tavLst>
                                        </p:anim>
                                        <p:anim calcmode="lin" valueType="num">
                                          <p:cBhvr additive="base">
                                            <p:cTn id="35" dur="1000" fill="hold"/>
                                            <p:tgtEl>
                                              <p:spTgt spid="16"/>
                                            </p:tgtEl>
                                            <p:attrNameLst>
                                              <p:attrName>ppt_y</p:attrName>
                                            </p:attrNameLst>
                                          </p:cBhvr>
                                          <p:tavLst>
                                            <p:tav tm="0">
                                              <p:val>
                                                <p:strVal val="0-#ppt_h/2"/>
                                              </p:val>
                                            </p:tav>
                                            <p:tav tm="100000">
                                              <p:val>
                                                <p:strVal val="#ppt_y"/>
                                              </p:val>
                                            </p:tav>
                                          </p:tavLst>
                                        </p:anim>
                                      </p:childTnLst>
                                    </p:cTn>
                                  </p:par>
                                  <p:par>
                                    <p:cTn id="36" presetID="2" presetClass="entr" presetSubtype="1" fill="hold" nodeType="withEffect">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cBhvr additive="base">
                                            <p:cTn id="38" dur="1000" fill="hold"/>
                                            <p:tgtEl>
                                              <p:spTgt spid="19"/>
                                            </p:tgtEl>
                                            <p:attrNameLst>
                                              <p:attrName>ppt_x</p:attrName>
                                            </p:attrNameLst>
                                          </p:cBhvr>
                                          <p:tavLst>
                                            <p:tav tm="0">
                                              <p:val>
                                                <p:strVal val="#ppt_x"/>
                                              </p:val>
                                            </p:tav>
                                            <p:tav tm="100000">
                                              <p:val>
                                                <p:strVal val="#ppt_x"/>
                                              </p:val>
                                            </p:tav>
                                          </p:tavLst>
                                        </p:anim>
                                        <p:anim calcmode="lin" valueType="num">
                                          <p:cBhvr additive="base">
                                            <p:cTn id="39" dur="10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4"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 Placeholder 3"/>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一、实验目的</a:t>
            </a:r>
          </a:p>
        </p:txBody>
      </p:sp>
      <p:cxnSp>
        <p:nvCxnSpPr>
          <p:cNvPr id="19" name="直接连接符 18">
            <a:extLst>
              <a:ext uri="{FF2B5EF4-FFF2-40B4-BE49-F238E27FC236}">
                <a16:creationId xmlns:a16="http://schemas.microsoft.com/office/drawing/2014/main" id="{568DCC36-F970-4D2E-B09A-8D22678516C7}"/>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grpSp>
        <p:nvGrpSpPr>
          <p:cNvPr id="17" name="组合 16">
            <a:extLst>
              <a:ext uri="{FF2B5EF4-FFF2-40B4-BE49-F238E27FC236}">
                <a16:creationId xmlns:a16="http://schemas.microsoft.com/office/drawing/2014/main" id="{5B1033AD-BA90-4435-AE6C-C2CB0DEFB5A4}"/>
              </a:ext>
            </a:extLst>
          </p:cNvPr>
          <p:cNvGrpSpPr/>
          <p:nvPr/>
        </p:nvGrpSpPr>
        <p:grpSpPr>
          <a:xfrm>
            <a:off x="1773882" y="3436305"/>
            <a:ext cx="1050810" cy="930989"/>
            <a:chOff x="4102997" y="3433060"/>
            <a:chExt cx="1520712" cy="1347797"/>
          </a:xfrm>
        </p:grpSpPr>
        <p:sp>
          <p:nvSpPr>
            <p:cNvPr id="20" name="Freeform 5">
              <a:extLst>
                <a:ext uri="{FF2B5EF4-FFF2-40B4-BE49-F238E27FC236}">
                  <a16:creationId xmlns:a16="http://schemas.microsoft.com/office/drawing/2014/main" id="{B1978B9D-6532-42A4-8000-CC9147B3FEF2}"/>
                </a:ext>
              </a:extLst>
            </p:cNvPr>
            <p:cNvSpPr>
              <a:spLocks/>
            </p:cNvSpPr>
            <p:nvPr/>
          </p:nvSpPr>
          <p:spPr bwMode="auto">
            <a:xfrm rot="10800000">
              <a:off x="4102997" y="3433060"/>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969696"/>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21" name="文本框 32">
              <a:extLst>
                <a:ext uri="{FF2B5EF4-FFF2-40B4-BE49-F238E27FC236}">
                  <a16:creationId xmlns:a16="http://schemas.microsoft.com/office/drawing/2014/main" id="{D0C44B27-C253-439F-896A-0153CAA189EA}"/>
                </a:ext>
              </a:extLst>
            </p:cNvPr>
            <p:cNvSpPr txBox="1"/>
            <p:nvPr/>
          </p:nvSpPr>
          <p:spPr>
            <a:xfrm>
              <a:off x="4366404" y="3592115"/>
              <a:ext cx="1031438" cy="935696"/>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2</a:t>
              </a:r>
              <a:endParaRPr lang="zh-CN" altLang="en-US" sz="3600" dirty="0">
                <a:solidFill>
                  <a:schemeClr val="bg1"/>
                </a:solidFill>
                <a:latin typeface="Impact" panose="020B0806030902050204" pitchFamily="34" charset="0"/>
              </a:endParaRPr>
            </a:p>
          </p:txBody>
        </p:sp>
      </p:grpSp>
      <p:sp>
        <p:nvSpPr>
          <p:cNvPr id="25" name="Text Placeholder 3">
            <a:extLst>
              <a:ext uri="{FF2B5EF4-FFF2-40B4-BE49-F238E27FC236}">
                <a16:creationId xmlns:a16="http://schemas.microsoft.com/office/drawing/2014/main" id="{1D25E5E4-2F64-471F-8260-0D375BDF42D8}"/>
              </a:ext>
            </a:extLst>
          </p:cNvPr>
          <p:cNvSpPr txBox="1">
            <a:spLocks/>
          </p:cNvSpPr>
          <p:nvPr/>
        </p:nvSpPr>
        <p:spPr>
          <a:xfrm>
            <a:off x="3070026" y="3652771"/>
            <a:ext cx="4295453"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了解熔点和沸点测定的意义；</a:t>
            </a:r>
          </a:p>
        </p:txBody>
      </p:sp>
      <p:grpSp>
        <p:nvGrpSpPr>
          <p:cNvPr id="14" name="组合 13">
            <a:extLst>
              <a:ext uri="{FF2B5EF4-FFF2-40B4-BE49-F238E27FC236}">
                <a16:creationId xmlns:a16="http://schemas.microsoft.com/office/drawing/2014/main" id="{C989CAE2-B6CC-4B3E-8F32-2B006A31AA2E}"/>
              </a:ext>
            </a:extLst>
          </p:cNvPr>
          <p:cNvGrpSpPr/>
          <p:nvPr/>
        </p:nvGrpSpPr>
        <p:grpSpPr>
          <a:xfrm>
            <a:off x="1773882" y="2032149"/>
            <a:ext cx="1050810" cy="930989"/>
            <a:chOff x="2502793" y="4371105"/>
            <a:chExt cx="1520712" cy="1347797"/>
          </a:xfrm>
        </p:grpSpPr>
        <p:sp>
          <p:nvSpPr>
            <p:cNvPr id="15" name="Freeform 5">
              <a:extLst>
                <a:ext uri="{FF2B5EF4-FFF2-40B4-BE49-F238E27FC236}">
                  <a16:creationId xmlns:a16="http://schemas.microsoft.com/office/drawing/2014/main" id="{9A6C0055-7489-4950-AB71-E52B319A4DC2}"/>
                </a:ext>
              </a:extLst>
            </p:cNvPr>
            <p:cNvSpPr>
              <a:spLocks/>
            </p:cNvSpPr>
            <p:nvPr/>
          </p:nvSpPr>
          <p:spPr bwMode="auto">
            <a:xfrm rot="10800000">
              <a:off x="2502793" y="4371105"/>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16" name="文本框 26">
              <a:extLst>
                <a:ext uri="{FF2B5EF4-FFF2-40B4-BE49-F238E27FC236}">
                  <a16:creationId xmlns:a16="http://schemas.microsoft.com/office/drawing/2014/main" id="{D7C47289-7E21-47F4-9F7A-4883832A5310}"/>
                </a:ext>
              </a:extLst>
            </p:cNvPr>
            <p:cNvSpPr txBox="1"/>
            <p:nvPr/>
          </p:nvSpPr>
          <p:spPr>
            <a:xfrm>
              <a:off x="2752106" y="4577155"/>
              <a:ext cx="1031438" cy="935696"/>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1</a:t>
              </a:r>
              <a:endParaRPr lang="zh-CN" altLang="en-US" sz="3600" dirty="0">
                <a:solidFill>
                  <a:schemeClr val="bg1"/>
                </a:solidFill>
                <a:latin typeface="Impact" panose="020B0806030902050204" pitchFamily="34" charset="0"/>
              </a:endParaRPr>
            </a:p>
          </p:txBody>
        </p:sp>
      </p:grpSp>
      <p:sp>
        <p:nvSpPr>
          <p:cNvPr id="26" name="Text Placeholder 3">
            <a:extLst>
              <a:ext uri="{FF2B5EF4-FFF2-40B4-BE49-F238E27FC236}">
                <a16:creationId xmlns:a16="http://schemas.microsoft.com/office/drawing/2014/main" id="{0ADDF613-3D8D-43E9-BF74-4416EFD598D4}"/>
              </a:ext>
            </a:extLst>
          </p:cNvPr>
          <p:cNvSpPr txBox="1">
            <a:spLocks/>
          </p:cNvSpPr>
          <p:nvPr/>
        </p:nvSpPr>
        <p:spPr>
          <a:xfrm>
            <a:off x="3070026" y="2176165"/>
            <a:ext cx="4968552" cy="433132"/>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学习熔点和沸点测定的基本原理；</a:t>
            </a:r>
          </a:p>
        </p:txBody>
      </p:sp>
      <p:grpSp>
        <p:nvGrpSpPr>
          <p:cNvPr id="22" name="组合 21">
            <a:extLst>
              <a:ext uri="{FF2B5EF4-FFF2-40B4-BE49-F238E27FC236}">
                <a16:creationId xmlns:a16="http://schemas.microsoft.com/office/drawing/2014/main" id="{2F0E7763-5CAD-4D0D-96E7-491E2E6EC668}"/>
              </a:ext>
            </a:extLst>
          </p:cNvPr>
          <p:cNvGrpSpPr/>
          <p:nvPr/>
        </p:nvGrpSpPr>
        <p:grpSpPr>
          <a:xfrm>
            <a:off x="1773882" y="4840461"/>
            <a:ext cx="1050810" cy="930989"/>
            <a:chOff x="5706283" y="2501783"/>
            <a:chExt cx="1520712" cy="1347797"/>
          </a:xfrm>
        </p:grpSpPr>
        <p:sp>
          <p:nvSpPr>
            <p:cNvPr id="23" name="Freeform 5">
              <a:extLst>
                <a:ext uri="{FF2B5EF4-FFF2-40B4-BE49-F238E27FC236}">
                  <a16:creationId xmlns:a16="http://schemas.microsoft.com/office/drawing/2014/main" id="{18F3BDB7-F15A-4AF7-9CF8-DFB8DA230DD3}"/>
                </a:ext>
              </a:extLst>
            </p:cNvPr>
            <p:cNvSpPr>
              <a:spLocks/>
            </p:cNvSpPr>
            <p:nvPr/>
          </p:nvSpPr>
          <p:spPr bwMode="auto">
            <a:xfrm rot="10800000">
              <a:off x="5706283" y="2501783"/>
              <a:ext cx="1520712" cy="13477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24" name="文本框 35">
              <a:extLst>
                <a:ext uri="{FF2B5EF4-FFF2-40B4-BE49-F238E27FC236}">
                  <a16:creationId xmlns:a16="http://schemas.microsoft.com/office/drawing/2014/main" id="{2E8C1E77-A697-4BC5-A848-8CB7EA65E8F7}"/>
                </a:ext>
              </a:extLst>
            </p:cNvPr>
            <p:cNvSpPr txBox="1"/>
            <p:nvPr/>
          </p:nvSpPr>
          <p:spPr>
            <a:xfrm>
              <a:off x="5950919" y="2750710"/>
              <a:ext cx="1031438" cy="935696"/>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3</a:t>
              </a:r>
              <a:endParaRPr lang="zh-CN" altLang="en-US" sz="3600" dirty="0">
                <a:solidFill>
                  <a:schemeClr val="bg1"/>
                </a:solidFill>
                <a:latin typeface="Impact" panose="020B0806030902050204" pitchFamily="34" charset="0"/>
              </a:endParaRPr>
            </a:p>
          </p:txBody>
        </p:sp>
      </p:grpSp>
      <p:sp>
        <p:nvSpPr>
          <p:cNvPr id="27" name="Text Placeholder 3">
            <a:extLst>
              <a:ext uri="{FF2B5EF4-FFF2-40B4-BE49-F238E27FC236}">
                <a16:creationId xmlns:a16="http://schemas.microsoft.com/office/drawing/2014/main" id="{F36E78BB-30F3-4CB5-9692-C1F32454FF1B}"/>
              </a:ext>
            </a:extLst>
          </p:cNvPr>
          <p:cNvSpPr txBox="1">
            <a:spLocks/>
          </p:cNvSpPr>
          <p:nvPr/>
        </p:nvSpPr>
        <p:spPr>
          <a:xfrm>
            <a:off x="3070026" y="4863302"/>
            <a:ext cx="7959477" cy="913263"/>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fontAlgn="auto">
              <a:lnSpc>
                <a:spcPct val="130000"/>
              </a:lnSpc>
              <a:spcBef>
                <a:spcPct val="20000"/>
              </a:spcBef>
              <a:spcAft>
                <a:spcPts val="0"/>
              </a:spcAft>
              <a:defRP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sym typeface="Times New Roman" panose="02020603050405020304" pitchFamily="18" charset="0"/>
              </a:rPr>
              <a:t>掌握用提勒管法和微量熔点测定仪法测定固体有机物熔点的方法；掌握用沸点管微量法测定液体有机物的沸点的方法。</a:t>
            </a:r>
          </a:p>
        </p:txBody>
      </p:sp>
      <p:grpSp>
        <p:nvGrpSpPr>
          <p:cNvPr id="28" name="组合 27">
            <a:extLst>
              <a:ext uri="{FF2B5EF4-FFF2-40B4-BE49-F238E27FC236}">
                <a16:creationId xmlns:a16="http://schemas.microsoft.com/office/drawing/2014/main" id="{8A0D32E7-225B-4D0A-96BA-FE34CED3A24D}"/>
              </a:ext>
            </a:extLst>
          </p:cNvPr>
          <p:cNvGrpSpPr/>
          <p:nvPr/>
        </p:nvGrpSpPr>
        <p:grpSpPr>
          <a:xfrm>
            <a:off x="1676847" y="1888133"/>
            <a:ext cx="4379517" cy="3326371"/>
            <a:chOff x="1291780" y="1960141"/>
            <a:chExt cx="4379517" cy="3326371"/>
          </a:xfrm>
        </p:grpSpPr>
        <p:grpSp>
          <p:nvGrpSpPr>
            <p:cNvPr id="29" name="组合 28">
              <a:extLst>
                <a:ext uri="{FF2B5EF4-FFF2-40B4-BE49-F238E27FC236}">
                  <a16:creationId xmlns:a16="http://schemas.microsoft.com/office/drawing/2014/main" id="{0BB3A3EC-273D-410E-A552-EC418BA184AB}"/>
                </a:ext>
              </a:extLst>
            </p:cNvPr>
            <p:cNvGrpSpPr/>
            <p:nvPr/>
          </p:nvGrpSpPr>
          <p:grpSpPr>
            <a:xfrm>
              <a:off x="1291780" y="1960141"/>
              <a:ext cx="4379517" cy="504056"/>
              <a:chOff x="1291780" y="1744117"/>
              <a:chExt cx="4379517" cy="504056"/>
            </a:xfrm>
          </p:grpSpPr>
          <p:cxnSp>
            <p:nvCxnSpPr>
              <p:cNvPr id="36" name="直接连接符 35">
                <a:extLst>
                  <a:ext uri="{FF2B5EF4-FFF2-40B4-BE49-F238E27FC236}">
                    <a16:creationId xmlns:a16="http://schemas.microsoft.com/office/drawing/2014/main" id="{E4E299B9-BFD8-4600-9417-FD8A54785126}"/>
                  </a:ext>
                </a:extLst>
              </p:cNvPr>
              <p:cNvCxnSpPr/>
              <p:nvPr/>
            </p:nvCxnSpPr>
            <p:spPr>
              <a:xfrm flipV="1">
                <a:off x="1291780" y="1744117"/>
                <a:ext cx="313059" cy="504056"/>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49FFAF18-7C2A-432B-B348-1DC394285953}"/>
                  </a:ext>
                </a:extLst>
              </p:cNvPr>
              <p:cNvCxnSpPr/>
              <p:nvPr/>
            </p:nvCxnSpPr>
            <p:spPr>
              <a:xfrm>
                <a:off x="1604839" y="1744117"/>
                <a:ext cx="4066458"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grpSp>
        <p:grpSp>
          <p:nvGrpSpPr>
            <p:cNvPr id="30" name="组合 29">
              <a:extLst>
                <a:ext uri="{FF2B5EF4-FFF2-40B4-BE49-F238E27FC236}">
                  <a16:creationId xmlns:a16="http://schemas.microsoft.com/office/drawing/2014/main" id="{C2274D65-9439-4E46-A866-1CDE1D9D6453}"/>
                </a:ext>
              </a:extLst>
            </p:cNvPr>
            <p:cNvGrpSpPr/>
            <p:nvPr/>
          </p:nvGrpSpPr>
          <p:grpSpPr>
            <a:xfrm>
              <a:off x="1291780" y="3400301"/>
              <a:ext cx="4379517" cy="504056"/>
              <a:chOff x="1291780" y="1744117"/>
              <a:chExt cx="4379517" cy="504056"/>
            </a:xfrm>
          </p:grpSpPr>
          <p:cxnSp>
            <p:nvCxnSpPr>
              <p:cNvPr id="34" name="直接连接符 33">
                <a:extLst>
                  <a:ext uri="{FF2B5EF4-FFF2-40B4-BE49-F238E27FC236}">
                    <a16:creationId xmlns:a16="http://schemas.microsoft.com/office/drawing/2014/main" id="{D79AF616-943C-42EF-A911-D04E6C72A9D9}"/>
                  </a:ext>
                </a:extLst>
              </p:cNvPr>
              <p:cNvCxnSpPr/>
              <p:nvPr/>
            </p:nvCxnSpPr>
            <p:spPr>
              <a:xfrm flipV="1">
                <a:off x="1291780" y="1744117"/>
                <a:ext cx="313059" cy="504056"/>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5C8D72C0-1153-4211-9AD3-9DB2902F020A}"/>
                  </a:ext>
                </a:extLst>
              </p:cNvPr>
              <p:cNvCxnSpPr/>
              <p:nvPr/>
            </p:nvCxnSpPr>
            <p:spPr>
              <a:xfrm>
                <a:off x="1604839" y="1744117"/>
                <a:ext cx="4066458"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grpSp>
        <p:grpSp>
          <p:nvGrpSpPr>
            <p:cNvPr id="31" name="组合 30">
              <a:extLst>
                <a:ext uri="{FF2B5EF4-FFF2-40B4-BE49-F238E27FC236}">
                  <a16:creationId xmlns:a16="http://schemas.microsoft.com/office/drawing/2014/main" id="{0864B32D-6B5E-497A-B73E-B09D802320AE}"/>
                </a:ext>
              </a:extLst>
            </p:cNvPr>
            <p:cNvGrpSpPr/>
            <p:nvPr/>
          </p:nvGrpSpPr>
          <p:grpSpPr>
            <a:xfrm>
              <a:off x="1291780" y="4782456"/>
              <a:ext cx="4379517" cy="504056"/>
              <a:chOff x="1291780" y="1744117"/>
              <a:chExt cx="4379517" cy="504056"/>
            </a:xfrm>
          </p:grpSpPr>
          <p:cxnSp>
            <p:nvCxnSpPr>
              <p:cNvPr id="32" name="直接连接符 31">
                <a:extLst>
                  <a:ext uri="{FF2B5EF4-FFF2-40B4-BE49-F238E27FC236}">
                    <a16:creationId xmlns:a16="http://schemas.microsoft.com/office/drawing/2014/main" id="{766279D9-D729-43ED-ACF1-350008EBA122}"/>
                  </a:ext>
                </a:extLst>
              </p:cNvPr>
              <p:cNvCxnSpPr/>
              <p:nvPr/>
            </p:nvCxnSpPr>
            <p:spPr>
              <a:xfrm flipV="1">
                <a:off x="1291780" y="1744117"/>
                <a:ext cx="313059" cy="504056"/>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6D19C491-5046-430F-8FAE-2E05F863295B}"/>
                  </a:ext>
                </a:extLst>
              </p:cNvPr>
              <p:cNvCxnSpPr/>
              <p:nvPr/>
            </p:nvCxnSpPr>
            <p:spPr>
              <a:xfrm>
                <a:off x="1604839" y="1744117"/>
                <a:ext cx="4066458"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31223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6" presetClass="entr" presetSubtype="37"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arn(outVertical)">
                                      <p:cBhvr>
                                        <p:cTn id="10" dur="500"/>
                                        <p:tgtEl>
                                          <p:spTgt spid="19"/>
                                        </p:tgtEl>
                                      </p:cBhvr>
                                    </p:animEffect>
                                  </p:childTnLst>
                                </p:cTn>
                              </p:par>
                              <p:par>
                                <p:cTn id="11" presetID="22" presetClass="entr" presetSubtype="8"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left)">
                                      <p:cBhvr>
                                        <p:cTn id="13" dur="500"/>
                                        <p:tgtEl>
                                          <p:spTgt spid="28"/>
                                        </p:tgtEl>
                                      </p:cBhvr>
                                    </p:animEffect>
                                  </p:childTnLst>
                                </p:cTn>
                              </p:par>
                              <p:par>
                                <p:cTn id="14" presetID="53" presetClass="entr" presetSubtype="16"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53" presetClass="entr" presetSubtype="16"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p:cTn id="21" dur="500" fill="hold"/>
                                        <p:tgtEl>
                                          <p:spTgt spid="17"/>
                                        </p:tgtEl>
                                        <p:attrNameLst>
                                          <p:attrName>ppt_w</p:attrName>
                                        </p:attrNameLst>
                                      </p:cBhvr>
                                      <p:tavLst>
                                        <p:tav tm="0">
                                          <p:val>
                                            <p:fltVal val="0"/>
                                          </p:val>
                                        </p:tav>
                                        <p:tav tm="100000">
                                          <p:val>
                                            <p:strVal val="#ppt_w"/>
                                          </p:val>
                                        </p:tav>
                                      </p:tavLst>
                                    </p:anim>
                                    <p:anim calcmode="lin" valueType="num">
                                      <p:cBhvr>
                                        <p:cTn id="22" dur="500" fill="hold"/>
                                        <p:tgtEl>
                                          <p:spTgt spid="17"/>
                                        </p:tgtEl>
                                        <p:attrNameLst>
                                          <p:attrName>ppt_h</p:attrName>
                                        </p:attrNameLst>
                                      </p:cBhvr>
                                      <p:tavLst>
                                        <p:tav tm="0">
                                          <p:val>
                                            <p:fltVal val="0"/>
                                          </p:val>
                                        </p:tav>
                                        <p:tav tm="100000">
                                          <p:val>
                                            <p:strVal val="#ppt_h"/>
                                          </p:val>
                                        </p:tav>
                                      </p:tavLst>
                                    </p:anim>
                                    <p:animEffect transition="in" filter="fade">
                                      <p:cBhvr>
                                        <p:cTn id="23" dur="500"/>
                                        <p:tgtEl>
                                          <p:spTgt spid="17"/>
                                        </p:tgtEl>
                                      </p:cBhvr>
                                    </p:animEffect>
                                  </p:childTnLst>
                                </p:cTn>
                              </p:par>
                              <p:par>
                                <p:cTn id="24" presetID="53" presetClass="entr" presetSubtype="16" fill="hold" nodeType="withEffect">
                                  <p:stCondLst>
                                    <p:cond delay="0"/>
                                  </p:stCondLst>
                                  <p:childTnLst>
                                    <p:set>
                                      <p:cBhvr>
                                        <p:cTn id="25" dur="1" fill="hold">
                                          <p:stCondLst>
                                            <p:cond delay="0"/>
                                          </p:stCondLst>
                                        </p:cTn>
                                        <p:tgtEl>
                                          <p:spTgt spid="22"/>
                                        </p:tgtEl>
                                        <p:attrNameLst>
                                          <p:attrName>style.visibility</p:attrName>
                                        </p:attrNameLst>
                                      </p:cBhvr>
                                      <p:to>
                                        <p:strVal val="visible"/>
                                      </p:to>
                                    </p:set>
                                    <p:anim calcmode="lin" valueType="num">
                                      <p:cBhvr>
                                        <p:cTn id="26" dur="500" fill="hold"/>
                                        <p:tgtEl>
                                          <p:spTgt spid="22"/>
                                        </p:tgtEl>
                                        <p:attrNameLst>
                                          <p:attrName>ppt_w</p:attrName>
                                        </p:attrNameLst>
                                      </p:cBhvr>
                                      <p:tavLst>
                                        <p:tav tm="0">
                                          <p:val>
                                            <p:fltVal val="0"/>
                                          </p:val>
                                        </p:tav>
                                        <p:tav tm="100000">
                                          <p:val>
                                            <p:strVal val="#ppt_w"/>
                                          </p:val>
                                        </p:tav>
                                      </p:tavLst>
                                    </p:anim>
                                    <p:anim calcmode="lin" valueType="num">
                                      <p:cBhvr>
                                        <p:cTn id="27" dur="500" fill="hold"/>
                                        <p:tgtEl>
                                          <p:spTgt spid="22"/>
                                        </p:tgtEl>
                                        <p:attrNameLst>
                                          <p:attrName>ppt_h</p:attrName>
                                        </p:attrNameLst>
                                      </p:cBhvr>
                                      <p:tavLst>
                                        <p:tav tm="0">
                                          <p:val>
                                            <p:fltVal val="0"/>
                                          </p:val>
                                        </p:tav>
                                        <p:tav tm="100000">
                                          <p:val>
                                            <p:strVal val="#ppt_h"/>
                                          </p:val>
                                        </p:tav>
                                      </p:tavLst>
                                    </p:anim>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25" grpId="0"/>
      <p:bldP spid="26"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0DCC8CE3-C801-43F5-97F2-076047238F8C}"/>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二、实验原理</a:t>
            </a:r>
          </a:p>
        </p:txBody>
      </p:sp>
      <p:cxnSp>
        <p:nvCxnSpPr>
          <p:cNvPr id="9" name="直接连接符 8">
            <a:extLst>
              <a:ext uri="{FF2B5EF4-FFF2-40B4-BE49-F238E27FC236}">
                <a16:creationId xmlns:a16="http://schemas.microsoft.com/office/drawing/2014/main" id="{110D73F5-F3BE-4189-A289-7F2ED9A89C65}"/>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806AE2C5-06E9-407D-BDBD-0C6593FB0667}"/>
              </a:ext>
            </a:extLst>
          </p:cNvPr>
          <p:cNvSpPr/>
          <p:nvPr/>
        </p:nvSpPr>
        <p:spPr>
          <a:xfrm>
            <a:off x="2324918" y="2896245"/>
            <a:ext cx="8280921" cy="2880312"/>
          </a:xfrm>
          <a:prstGeom prst="rect">
            <a:avLst/>
          </a:prstGeom>
          <a:solidFill>
            <a:schemeClr val="bg1"/>
          </a:solidFill>
          <a:ln>
            <a:noFill/>
          </a:ln>
          <a:effectLst>
            <a:innerShdw blurRad="254000" dist="254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p>
        </p:txBody>
      </p:sp>
      <p:sp>
        <p:nvSpPr>
          <p:cNvPr id="11" name="矩形 10">
            <a:extLst>
              <a:ext uri="{FF2B5EF4-FFF2-40B4-BE49-F238E27FC236}">
                <a16:creationId xmlns:a16="http://schemas.microsoft.com/office/drawing/2014/main" id="{8BD8B65A-7E66-4708-8399-25B500183DCA}"/>
              </a:ext>
            </a:extLst>
          </p:cNvPr>
          <p:cNvSpPr/>
          <p:nvPr/>
        </p:nvSpPr>
        <p:spPr>
          <a:xfrm>
            <a:off x="2684959" y="2896245"/>
            <a:ext cx="7779118" cy="2796856"/>
          </a:xfrm>
          <a:prstGeom prst="rect">
            <a:avLst/>
          </a:prstGeom>
        </p:spPr>
        <p:txBody>
          <a:bodyPr wrap="square">
            <a:spAutoFit/>
          </a:bodyPr>
          <a:lstStyle/>
          <a:p>
            <a:pPr>
              <a:lnSpc>
                <a:spcPct val="150000"/>
              </a:lnSpc>
              <a:spcBef>
                <a:spcPts val="709"/>
              </a:spcBef>
              <a:spcAft>
                <a:spcPts val="709"/>
              </a:spcAft>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当固体物质加热到一定温度时，就从固体状态转变为液体状态，这时的温度就是该物质的熔点。纯固体物质自初熔到全熔的温度范围不超过</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0.5</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1.0℃</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。测定有机物的熔点可以推测其为某种化合物。从熔点的测定，还可以定性了解有机物的纯度。</a:t>
            </a:r>
          </a:p>
        </p:txBody>
      </p:sp>
      <p:sp>
        <p:nvSpPr>
          <p:cNvPr id="12" name="矩形 11">
            <a:extLst>
              <a:ext uri="{FF2B5EF4-FFF2-40B4-BE49-F238E27FC236}">
                <a16:creationId xmlns:a16="http://schemas.microsoft.com/office/drawing/2014/main" id="{EE231E64-991E-48DC-9FC5-58AF134B17BA}"/>
              </a:ext>
            </a:extLst>
          </p:cNvPr>
          <p:cNvSpPr/>
          <p:nvPr/>
        </p:nvSpPr>
        <p:spPr>
          <a:xfrm>
            <a:off x="1676847" y="1667308"/>
            <a:ext cx="2088232" cy="580865"/>
          </a:xfrm>
          <a:prstGeom prst="rect">
            <a:avLst/>
          </a:prstGeom>
        </p:spPr>
        <p:txBody>
          <a:bodyPr wrap="square">
            <a:spAutoFit/>
          </a:bodyPr>
          <a:lstStyle/>
          <a:p>
            <a:pPr>
              <a:lnSpc>
                <a:spcPct val="150000"/>
              </a:lnSpc>
              <a:spcBef>
                <a:spcPts val="709"/>
              </a:spcBef>
              <a:spcAft>
                <a:spcPts val="709"/>
              </a:spcAft>
            </a:pP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1.</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熔点的测定</a:t>
            </a:r>
          </a:p>
        </p:txBody>
      </p:sp>
      <p:grpSp>
        <p:nvGrpSpPr>
          <p:cNvPr id="13" name="组合 12">
            <a:extLst>
              <a:ext uri="{FF2B5EF4-FFF2-40B4-BE49-F238E27FC236}">
                <a16:creationId xmlns:a16="http://schemas.microsoft.com/office/drawing/2014/main" id="{AF628AE1-802A-4515-B7E7-C461A517958A}"/>
              </a:ext>
            </a:extLst>
          </p:cNvPr>
          <p:cNvGrpSpPr/>
          <p:nvPr/>
        </p:nvGrpSpPr>
        <p:grpSpPr>
          <a:xfrm>
            <a:off x="1172791" y="2176165"/>
            <a:ext cx="2952328" cy="153474"/>
            <a:chOff x="1172791" y="2176165"/>
            <a:chExt cx="2952328" cy="153474"/>
          </a:xfrm>
        </p:grpSpPr>
        <p:cxnSp>
          <p:nvCxnSpPr>
            <p:cNvPr id="15" name="直接连接符 14">
              <a:extLst>
                <a:ext uri="{FF2B5EF4-FFF2-40B4-BE49-F238E27FC236}">
                  <a16:creationId xmlns:a16="http://schemas.microsoft.com/office/drawing/2014/main" id="{91902325-DF89-45DF-AD12-72B137B9AB42}"/>
                </a:ext>
              </a:extLst>
            </p:cNvPr>
            <p:cNvCxnSpPr>
              <a:cxnSpLocks/>
            </p:cNvCxnSpPr>
            <p:nvPr/>
          </p:nvCxnSpPr>
          <p:spPr>
            <a:xfrm>
              <a:off x="1244799" y="2248173"/>
              <a:ext cx="2736304"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3DB8D40A-83D2-4A57-89D6-68AF0DDE83C6}"/>
                </a:ext>
              </a:extLst>
            </p:cNvPr>
            <p:cNvSpPr/>
            <p:nvPr/>
          </p:nvSpPr>
          <p:spPr>
            <a:xfrm>
              <a:off x="3981103" y="2176165"/>
              <a:ext cx="144016" cy="14401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5D082EE7-D623-42FE-BCEF-C5B957EF0610}"/>
                </a:ext>
              </a:extLst>
            </p:cNvPr>
            <p:cNvSpPr/>
            <p:nvPr/>
          </p:nvSpPr>
          <p:spPr>
            <a:xfrm>
              <a:off x="1172791" y="2185623"/>
              <a:ext cx="144016" cy="14401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569334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6" presetClass="entr" presetSubtype="37"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outVertical)">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6" presetClass="entr" presetSubtype="37"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barn(outVertical)">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animBg="1"/>
      <p:bldP spid="11"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0DCC8CE3-C801-43F5-97F2-076047238F8C}"/>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二、实验原理</a:t>
            </a:r>
          </a:p>
        </p:txBody>
      </p:sp>
      <p:cxnSp>
        <p:nvCxnSpPr>
          <p:cNvPr id="9" name="直接连接符 8">
            <a:extLst>
              <a:ext uri="{FF2B5EF4-FFF2-40B4-BE49-F238E27FC236}">
                <a16:creationId xmlns:a16="http://schemas.microsoft.com/office/drawing/2014/main" id="{110D73F5-F3BE-4189-A289-7F2ED9A89C65}"/>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806AE2C5-06E9-407D-BDBD-0C6593FB0667}"/>
              </a:ext>
            </a:extLst>
          </p:cNvPr>
          <p:cNvSpPr/>
          <p:nvPr/>
        </p:nvSpPr>
        <p:spPr>
          <a:xfrm>
            <a:off x="2324918" y="2896245"/>
            <a:ext cx="8280921" cy="2880312"/>
          </a:xfrm>
          <a:prstGeom prst="rect">
            <a:avLst/>
          </a:prstGeom>
          <a:solidFill>
            <a:schemeClr val="bg1"/>
          </a:solidFill>
          <a:ln>
            <a:noFill/>
          </a:ln>
          <a:effectLst>
            <a:innerShdw blurRad="254000" dist="254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p>
        </p:txBody>
      </p:sp>
      <p:sp>
        <p:nvSpPr>
          <p:cNvPr id="11" name="矩形 10">
            <a:extLst>
              <a:ext uri="{FF2B5EF4-FFF2-40B4-BE49-F238E27FC236}">
                <a16:creationId xmlns:a16="http://schemas.microsoft.com/office/drawing/2014/main" id="{8BD8B65A-7E66-4708-8399-25B500183DCA}"/>
              </a:ext>
            </a:extLst>
          </p:cNvPr>
          <p:cNvSpPr/>
          <p:nvPr/>
        </p:nvSpPr>
        <p:spPr>
          <a:xfrm>
            <a:off x="2684959" y="2896245"/>
            <a:ext cx="7779118" cy="2796856"/>
          </a:xfrm>
          <a:prstGeom prst="rect">
            <a:avLst/>
          </a:prstGeom>
        </p:spPr>
        <p:txBody>
          <a:bodyPr wrap="square">
            <a:spAutoFit/>
          </a:bodyPr>
          <a:lstStyle/>
          <a:p>
            <a:pPr>
              <a:lnSpc>
                <a:spcPct val="150000"/>
              </a:lnSpc>
              <a:spcBef>
                <a:spcPts val="709"/>
              </a:spcBef>
              <a:spcAft>
                <a:spcPts val="709"/>
              </a:spcAft>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当液体的蒸气压与外界大气压下相等时，液体就沸腾，这时的温度叫做液体的沸点。纯物质有固定的沸点，不纯物质的沸点范围则较大（恒沸混合物除外）。通常是在蒸馏或分馏的过程中同时就测定了物质的沸点。若试样很少，则可采用微量法来测定液体的沸点。</a:t>
            </a:r>
          </a:p>
        </p:txBody>
      </p:sp>
      <p:sp>
        <p:nvSpPr>
          <p:cNvPr id="12" name="矩形 11">
            <a:extLst>
              <a:ext uri="{FF2B5EF4-FFF2-40B4-BE49-F238E27FC236}">
                <a16:creationId xmlns:a16="http://schemas.microsoft.com/office/drawing/2014/main" id="{EE231E64-991E-48DC-9FC5-58AF134B17BA}"/>
              </a:ext>
            </a:extLst>
          </p:cNvPr>
          <p:cNvSpPr/>
          <p:nvPr/>
        </p:nvSpPr>
        <p:spPr>
          <a:xfrm>
            <a:off x="1244799" y="1667308"/>
            <a:ext cx="2736304" cy="580865"/>
          </a:xfrm>
          <a:prstGeom prst="rect">
            <a:avLst/>
          </a:prstGeom>
        </p:spPr>
        <p:txBody>
          <a:bodyPr wrap="square">
            <a:spAutoFit/>
          </a:bodyPr>
          <a:lstStyle/>
          <a:p>
            <a:pPr>
              <a:lnSpc>
                <a:spcPct val="150000"/>
              </a:lnSpc>
              <a:spcBef>
                <a:spcPts val="709"/>
              </a:spcBef>
              <a:spcAft>
                <a:spcPts val="709"/>
              </a:spcAft>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２</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微量法测定沸点</a:t>
            </a:r>
          </a:p>
        </p:txBody>
      </p:sp>
      <p:grpSp>
        <p:nvGrpSpPr>
          <p:cNvPr id="13" name="组合 12">
            <a:extLst>
              <a:ext uri="{FF2B5EF4-FFF2-40B4-BE49-F238E27FC236}">
                <a16:creationId xmlns:a16="http://schemas.microsoft.com/office/drawing/2014/main" id="{AF628AE1-802A-4515-B7E7-C461A517958A}"/>
              </a:ext>
            </a:extLst>
          </p:cNvPr>
          <p:cNvGrpSpPr/>
          <p:nvPr/>
        </p:nvGrpSpPr>
        <p:grpSpPr>
          <a:xfrm>
            <a:off x="1172791" y="2176165"/>
            <a:ext cx="2952328" cy="153474"/>
            <a:chOff x="1172791" y="2176165"/>
            <a:chExt cx="2952328" cy="153474"/>
          </a:xfrm>
        </p:grpSpPr>
        <p:cxnSp>
          <p:nvCxnSpPr>
            <p:cNvPr id="15" name="直接连接符 14">
              <a:extLst>
                <a:ext uri="{FF2B5EF4-FFF2-40B4-BE49-F238E27FC236}">
                  <a16:creationId xmlns:a16="http://schemas.microsoft.com/office/drawing/2014/main" id="{91902325-DF89-45DF-AD12-72B137B9AB42}"/>
                </a:ext>
              </a:extLst>
            </p:cNvPr>
            <p:cNvCxnSpPr>
              <a:cxnSpLocks/>
            </p:cNvCxnSpPr>
            <p:nvPr/>
          </p:nvCxnSpPr>
          <p:spPr>
            <a:xfrm>
              <a:off x="1244799" y="2248173"/>
              <a:ext cx="2736304"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3DB8D40A-83D2-4A57-89D6-68AF0DDE83C6}"/>
                </a:ext>
              </a:extLst>
            </p:cNvPr>
            <p:cNvSpPr/>
            <p:nvPr/>
          </p:nvSpPr>
          <p:spPr>
            <a:xfrm>
              <a:off x="3981103" y="2176165"/>
              <a:ext cx="144016" cy="14401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5D082EE7-D623-42FE-BCEF-C5B957EF0610}"/>
                </a:ext>
              </a:extLst>
            </p:cNvPr>
            <p:cNvSpPr/>
            <p:nvPr/>
          </p:nvSpPr>
          <p:spPr>
            <a:xfrm>
              <a:off x="1172791" y="2185623"/>
              <a:ext cx="144016" cy="14401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695827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6" presetClass="entr" presetSubtype="37"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barn(outVertical)">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id="{EE231E64-991E-48DC-9FC5-58AF134B17BA}"/>
              </a:ext>
            </a:extLst>
          </p:cNvPr>
          <p:cNvSpPr/>
          <p:nvPr/>
        </p:nvSpPr>
        <p:spPr>
          <a:xfrm>
            <a:off x="4153369" y="2998426"/>
            <a:ext cx="7244558" cy="2346091"/>
          </a:xfrm>
          <a:prstGeom prst="rect">
            <a:avLst/>
          </a:prstGeom>
        </p:spPr>
        <p:txBody>
          <a:bodyPr wrap="square">
            <a:spAutoFit/>
          </a:bodyPr>
          <a:lstStyle/>
          <a:p>
            <a:pPr>
              <a:lnSpc>
                <a:spcPct val="150000"/>
              </a:lnSpc>
              <a:spcBef>
                <a:spcPts val="709"/>
              </a:spcBef>
              <a:spcAft>
                <a:spcPts val="709"/>
              </a:spcAft>
            </a:pPr>
            <a:r>
              <a:rPr lang="zh-CN" altLang="en-US"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将研成粉末的样品装入封口毛细管，样品高度约</a:t>
            </a:r>
            <a:r>
              <a:rPr lang="en-US" altLang="zh-CN"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3 mm</a:t>
            </a:r>
            <a:r>
              <a:rPr lang="zh-CN" altLang="en-US"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将待测样品的毛细管用小橡皮圈固定在温度计上，将温度计固定在提勒管上，水银球在提勒管两支管中间。加热，仔细观察实验现象，读取一样品开始熔化（初熔）和完全熔化（终熔）的温度。重复操作两次，分析误差产生的原因。</a:t>
            </a:r>
            <a:endParaRPr lang="zh-CN" altLang="en-US"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endParaRPr>
          </a:p>
        </p:txBody>
      </p:sp>
      <p:grpSp>
        <p:nvGrpSpPr>
          <p:cNvPr id="13" name="组合 12">
            <a:extLst>
              <a:ext uri="{FF2B5EF4-FFF2-40B4-BE49-F238E27FC236}">
                <a16:creationId xmlns:a16="http://schemas.microsoft.com/office/drawing/2014/main" id="{AF628AE1-802A-4515-B7E7-C461A517958A}"/>
              </a:ext>
            </a:extLst>
          </p:cNvPr>
          <p:cNvGrpSpPr/>
          <p:nvPr/>
        </p:nvGrpSpPr>
        <p:grpSpPr>
          <a:xfrm>
            <a:off x="1172791" y="2176165"/>
            <a:ext cx="2952328" cy="153474"/>
            <a:chOff x="1172791" y="2176165"/>
            <a:chExt cx="2952328" cy="153474"/>
          </a:xfrm>
        </p:grpSpPr>
        <p:cxnSp>
          <p:nvCxnSpPr>
            <p:cNvPr id="15" name="直接连接符 14">
              <a:extLst>
                <a:ext uri="{FF2B5EF4-FFF2-40B4-BE49-F238E27FC236}">
                  <a16:creationId xmlns:a16="http://schemas.microsoft.com/office/drawing/2014/main" id="{91902325-DF89-45DF-AD12-72B137B9AB42}"/>
                </a:ext>
              </a:extLst>
            </p:cNvPr>
            <p:cNvCxnSpPr>
              <a:cxnSpLocks/>
            </p:cNvCxnSpPr>
            <p:nvPr/>
          </p:nvCxnSpPr>
          <p:spPr>
            <a:xfrm>
              <a:off x="1244799" y="2248173"/>
              <a:ext cx="2736304"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3DB8D40A-83D2-4A57-89D6-68AF0DDE83C6}"/>
                </a:ext>
              </a:extLst>
            </p:cNvPr>
            <p:cNvSpPr/>
            <p:nvPr/>
          </p:nvSpPr>
          <p:spPr>
            <a:xfrm>
              <a:off x="3981103" y="2176165"/>
              <a:ext cx="144016" cy="14401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5D082EE7-D623-42FE-BCEF-C5B957EF0610}"/>
                </a:ext>
              </a:extLst>
            </p:cNvPr>
            <p:cNvSpPr/>
            <p:nvPr/>
          </p:nvSpPr>
          <p:spPr>
            <a:xfrm>
              <a:off x="1172791" y="2185623"/>
              <a:ext cx="144016" cy="14401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Text Placeholder 3">
            <a:extLst>
              <a:ext uri="{FF2B5EF4-FFF2-40B4-BE49-F238E27FC236}">
                <a16:creationId xmlns:a16="http://schemas.microsoft.com/office/drawing/2014/main" id="{5A76B702-3BA9-453F-BAC0-BC12D1B08B7B}"/>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三、实验步骤</a:t>
            </a:r>
          </a:p>
        </p:txBody>
      </p:sp>
      <p:cxnSp>
        <p:nvCxnSpPr>
          <p:cNvPr id="18" name="直接连接符 17">
            <a:extLst>
              <a:ext uri="{FF2B5EF4-FFF2-40B4-BE49-F238E27FC236}">
                <a16:creationId xmlns:a16="http://schemas.microsoft.com/office/drawing/2014/main" id="{5EF22713-0106-4064-BACC-9AFA19075F4A}"/>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grpSp>
        <p:nvGrpSpPr>
          <p:cNvPr id="2" name="组合 1">
            <a:extLst>
              <a:ext uri="{FF2B5EF4-FFF2-40B4-BE49-F238E27FC236}">
                <a16:creationId xmlns:a16="http://schemas.microsoft.com/office/drawing/2014/main" id="{8FE38786-38CC-4C57-8A8F-3D646102A08D}"/>
              </a:ext>
            </a:extLst>
          </p:cNvPr>
          <p:cNvGrpSpPr/>
          <p:nvPr/>
        </p:nvGrpSpPr>
        <p:grpSpPr>
          <a:xfrm>
            <a:off x="1216800" y="3184277"/>
            <a:ext cx="2332255" cy="2066315"/>
            <a:chOff x="1216800" y="3184277"/>
            <a:chExt cx="2332255" cy="2066315"/>
          </a:xfrm>
        </p:grpSpPr>
        <p:grpSp>
          <p:nvGrpSpPr>
            <p:cNvPr id="19" name="组合 18">
              <a:extLst>
                <a:ext uri="{FF2B5EF4-FFF2-40B4-BE49-F238E27FC236}">
                  <a16:creationId xmlns:a16="http://schemas.microsoft.com/office/drawing/2014/main" id="{BAC503C2-1C38-486C-A9C0-5DFA7295409A}"/>
                </a:ext>
              </a:extLst>
            </p:cNvPr>
            <p:cNvGrpSpPr/>
            <p:nvPr/>
          </p:nvGrpSpPr>
          <p:grpSpPr>
            <a:xfrm>
              <a:off x="1316805" y="3256286"/>
              <a:ext cx="2160240" cy="1913914"/>
              <a:chOff x="5706283" y="2501783"/>
              <a:chExt cx="1341805" cy="1189233"/>
            </a:xfrm>
          </p:grpSpPr>
          <p:sp>
            <p:nvSpPr>
              <p:cNvPr id="20" name="Freeform 5">
                <a:extLst>
                  <a:ext uri="{FF2B5EF4-FFF2-40B4-BE49-F238E27FC236}">
                    <a16:creationId xmlns:a16="http://schemas.microsoft.com/office/drawing/2014/main" id="{03906277-A0F2-43C8-BAFB-80DD481D327A}"/>
                  </a:ext>
                </a:extLst>
              </p:cNvPr>
              <p:cNvSpPr>
                <a:spLocks/>
              </p:cNvSpPr>
              <p:nvPr/>
            </p:nvSpPr>
            <p:spPr bwMode="auto">
              <a:xfrm rot="10800000">
                <a:off x="5706283" y="2501783"/>
                <a:ext cx="1341805" cy="118923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969696"/>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21" name="文本框 35">
                <a:extLst>
                  <a:ext uri="{FF2B5EF4-FFF2-40B4-BE49-F238E27FC236}">
                    <a16:creationId xmlns:a16="http://schemas.microsoft.com/office/drawing/2014/main" id="{422CBA47-9D2D-4A5B-92B1-48CB46FE2B3A}"/>
                  </a:ext>
                </a:extLst>
              </p:cNvPr>
              <p:cNvSpPr txBox="1"/>
              <p:nvPr/>
            </p:nvSpPr>
            <p:spPr>
              <a:xfrm>
                <a:off x="5882471" y="2725497"/>
                <a:ext cx="1031438" cy="592846"/>
              </a:xfrm>
              <a:prstGeom prst="rect">
                <a:avLst/>
              </a:prstGeom>
              <a:noFill/>
            </p:spPr>
            <p:txBody>
              <a:bodyPr wrap="square" rtlCol="0">
                <a:spAutoFit/>
              </a:bodyPr>
              <a:lstStyle/>
              <a:p>
                <a:pPr algn="ctr"/>
                <a:r>
                  <a:rPr lang="zh-CN" altLang="en-US"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algn="ctr"/>
                <a:r>
                  <a:rPr lang="zh-CN" altLang="en-US"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提勒管法</a:t>
                </a:r>
                <a:endParaRPr lang="en-US" altLang="zh-CN"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2" name="Freeform 5">
              <a:extLst>
                <a:ext uri="{FF2B5EF4-FFF2-40B4-BE49-F238E27FC236}">
                  <a16:creationId xmlns:a16="http://schemas.microsoft.com/office/drawing/2014/main" id="{FF128A9B-E3A2-447D-A954-C8E71B19FB01}"/>
                </a:ext>
              </a:extLst>
            </p:cNvPr>
            <p:cNvSpPr>
              <a:spLocks/>
            </p:cNvSpPr>
            <p:nvPr/>
          </p:nvSpPr>
          <p:spPr bwMode="auto">
            <a:xfrm rot="10800000">
              <a:off x="1216800" y="3184277"/>
              <a:ext cx="2332255" cy="206631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noFill/>
            <a:ln w="25400">
              <a:solidFill>
                <a:srgbClr val="969696"/>
              </a:solidFill>
              <a:prstDash val="sysDash"/>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grpSp>
      <p:sp>
        <p:nvSpPr>
          <p:cNvPr id="24" name="矩形 23">
            <a:extLst>
              <a:ext uri="{FF2B5EF4-FFF2-40B4-BE49-F238E27FC236}">
                <a16:creationId xmlns:a16="http://schemas.microsoft.com/office/drawing/2014/main" id="{C1F9F50D-9924-4881-960F-C96716AD8C29}"/>
              </a:ext>
            </a:extLst>
          </p:cNvPr>
          <p:cNvSpPr/>
          <p:nvPr/>
        </p:nvSpPr>
        <p:spPr>
          <a:xfrm>
            <a:off x="1172791" y="1672109"/>
            <a:ext cx="2952328" cy="580865"/>
          </a:xfrm>
          <a:prstGeom prst="rect">
            <a:avLst/>
          </a:prstGeom>
        </p:spPr>
        <p:txBody>
          <a:bodyPr wrap="square">
            <a:spAutoFit/>
          </a:bodyPr>
          <a:lstStyle/>
          <a:p>
            <a:pPr>
              <a:lnSpc>
                <a:spcPct val="150000"/>
              </a:lnSpc>
              <a:spcBef>
                <a:spcPts val="709"/>
              </a:spcBef>
              <a:spcAft>
                <a:spcPts val="709"/>
              </a:spcAft>
            </a:pP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1. </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苯甲酸熔点的测定</a:t>
            </a:r>
          </a:p>
        </p:txBody>
      </p:sp>
    </p:spTree>
    <p:extLst>
      <p:ext uri="{BB962C8B-B14F-4D97-AF65-F5344CB8AC3E}">
        <p14:creationId xmlns:p14="http://schemas.microsoft.com/office/powerpoint/2010/main" val="17706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6" presetClass="entr" presetSubtype="37"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arn(outVertical)">
                                      <p:cBhvr>
                                        <p:cTn id="10" dur="500"/>
                                        <p:tgtEl>
                                          <p:spTgt spid="18"/>
                                        </p:tgtEl>
                                      </p:cBhvr>
                                    </p:animEffect>
                                  </p:childTnLst>
                                </p:cTn>
                              </p:par>
                              <p:par>
                                <p:cTn id="11" presetID="16" presetClass="entr" presetSubtype="37"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barn(outVertical)">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53" presetClass="entr" presetSubtype="16"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fill="hold"/>
                                        <p:tgtEl>
                                          <p:spTgt spid="2"/>
                                        </p:tgtEl>
                                        <p:attrNameLst>
                                          <p:attrName>ppt_w</p:attrName>
                                        </p:attrNameLst>
                                      </p:cBhvr>
                                      <p:tavLst>
                                        <p:tav tm="0">
                                          <p:val>
                                            <p:fltVal val="0"/>
                                          </p:val>
                                        </p:tav>
                                        <p:tav tm="100000">
                                          <p:val>
                                            <p:strVal val="#ppt_w"/>
                                          </p:val>
                                        </p:tav>
                                      </p:tavLst>
                                    </p:anim>
                                    <p:anim calcmode="lin" valueType="num">
                                      <p:cBhvr>
                                        <p:cTn id="20" dur="500" fill="hold"/>
                                        <p:tgtEl>
                                          <p:spTgt spid="2"/>
                                        </p:tgtEl>
                                        <p:attrNameLst>
                                          <p:attrName>ppt_h</p:attrName>
                                        </p:attrNameLst>
                                      </p:cBhvr>
                                      <p:tavLst>
                                        <p:tav tm="0">
                                          <p:val>
                                            <p:fltVal val="0"/>
                                          </p:val>
                                        </p:tav>
                                        <p:tav tm="100000">
                                          <p:val>
                                            <p:strVal val="#ppt_h"/>
                                          </p:val>
                                        </p:tav>
                                      </p:tavLst>
                                    </p:anim>
                                    <p:animEffect transition="in" filter="fade">
                                      <p:cBhvr>
                                        <p:cTn id="21" dur="500"/>
                                        <p:tgtEl>
                                          <p:spTgt spid="2"/>
                                        </p:tgtEl>
                                      </p:cBhvr>
                                    </p:animEffect>
                                  </p:childTnLst>
                                </p:cTn>
                              </p:par>
                              <p:par>
                                <p:cTn id="22" presetID="22" presetClass="entr" presetSubtype="1"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up)">
                                      <p:cBhvr>
                                        <p:cTn id="2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id="{EE231E64-991E-48DC-9FC5-58AF134B17BA}"/>
              </a:ext>
            </a:extLst>
          </p:cNvPr>
          <p:cNvSpPr/>
          <p:nvPr/>
        </p:nvSpPr>
        <p:spPr>
          <a:xfrm>
            <a:off x="4153369" y="2752785"/>
            <a:ext cx="7244558" cy="2807756"/>
          </a:xfrm>
          <a:prstGeom prst="rect">
            <a:avLst/>
          </a:prstGeom>
        </p:spPr>
        <p:txBody>
          <a:bodyPr wrap="square">
            <a:spAutoFit/>
          </a:bodyPr>
          <a:lstStyle/>
          <a:p>
            <a:pPr>
              <a:lnSpc>
                <a:spcPct val="150000"/>
              </a:lnSpc>
              <a:spcBef>
                <a:spcPts val="709"/>
              </a:spcBef>
              <a:spcAft>
                <a:spcPts val="709"/>
              </a:spcAft>
            </a:pPr>
            <a:r>
              <a:rPr lang="zh-CN" altLang="en-US"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将微量样品放在盖玻片上，将盖玻片置于电热板中心位置，调节镜头，使显微镜焦点对准样品，开启加热开关，调节加热速度，仔细观察实验现象，读取样品开始熔化和完全熔化的温度。测定熔点后，停止加热，稍冷，除去热圆玻璃片、盖玻片及载玻片，将一厚圆的铅板放在加热板上加快冷却，重复操作两次，分析误差产生的原因。</a:t>
            </a:r>
            <a:endParaRPr lang="zh-CN" altLang="en-US"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endParaRPr>
          </a:p>
        </p:txBody>
      </p:sp>
      <p:grpSp>
        <p:nvGrpSpPr>
          <p:cNvPr id="13" name="组合 12">
            <a:extLst>
              <a:ext uri="{FF2B5EF4-FFF2-40B4-BE49-F238E27FC236}">
                <a16:creationId xmlns:a16="http://schemas.microsoft.com/office/drawing/2014/main" id="{AF628AE1-802A-4515-B7E7-C461A517958A}"/>
              </a:ext>
            </a:extLst>
          </p:cNvPr>
          <p:cNvGrpSpPr/>
          <p:nvPr/>
        </p:nvGrpSpPr>
        <p:grpSpPr>
          <a:xfrm>
            <a:off x="1172791" y="2176165"/>
            <a:ext cx="2952328" cy="153474"/>
            <a:chOff x="1172791" y="2176165"/>
            <a:chExt cx="2952328" cy="153474"/>
          </a:xfrm>
        </p:grpSpPr>
        <p:cxnSp>
          <p:nvCxnSpPr>
            <p:cNvPr id="15" name="直接连接符 14">
              <a:extLst>
                <a:ext uri="{FF2B5EF4-FFF2-40B4-BE49-F238E27FC236}">
                  <a16:creationId xmlns:a16="http://schemas.microsoft.com/office/drawing/2014/main" id="{91902325-DF89-45DF-AD12-72B137B9AB42}"/>
                </a:ext>
              </a:extLst>
            </p:cNvPr>
            <p:cNvCxnSpPr>
              <a:cxnSpLocks/>
            </p:cNvCxnSpPr>
            <p:nvPr/>
          </p:nvCxnSpPr>
          <p:spPr>
            <a:xfrm>
              <a:off x="1244799" y="2248173"/>
              <a:ext cx="2736304"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3DB8D40A-83D2-4A57-89D6-68AF0DDE83C6}"/>
                </a:ext>
              </a:extLst>
            </p:cNvPr>
            <p:cNvSpPr/>
            <p:nvPr/>
          </p:nvSpPr>
          <p:spPr>
            <a:xfrm>
              <a:off x="3981103" y="2176165"/>
              <a:ext cx="144016" cy="14401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5D082EE7-D623-42FE-BCEF-C5B957EF0610}"/>
                </a:ext>
              </a:extLst>
            </p:cNvPr>
            <p:cNvSpPr/>
            <p:nvPr/>
          </p:nvSpPr>
          <p:spPr>
            <a:xfrm>
              <a:off x="1172791" y="2185623"/>
              <a:ext cx="144016" cy="14401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Text Placeholder 3">
            <a:extLst>
              <a:ext uri="{FF2B5EF4-FFF2-40B4-BE49-F238E27FC236}">
                <a16:creationId xmlns:a16="http://schemas.microsoft.com/office/drawing/2014/main" id="{5A76B702-3BA9-453F-BAC0-BC12D1B08B7B}"/>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三、实验步骤</a:t>
            </a:r>
          </a:p>
        </p:txBody>
      </p:sp>
      <p:cxnSp>
        <p:nvCxnSpPr>
          <p:cNvPr id="18" name="直接连接符 17">
            <a:extLst>
              <a:ext uri="{FF2B5EF4-FFF2-40B4-BE49-F238E27FC236}">
                <a16:creationId xmlns:a16="http://schemas.microsoft.com/office/drawing/2014/main" id="{5EF22713-0106-4064-BACC-9AFA19075F4A}"/>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grpSp>
        <p:nvGrpSpPr>
          <p:cNvPr id="2" name="组合 1">
            <a:extLst>
              <a:ext uri="{FF2B5EF4-FFF2-40B4-BE49-F238E27FC236}">
                <a16:creationId xmlns:a16="http://schemas.microsoft.com/office/drawing/2014/main" id="{E92D17EA-6601-400D-8818-BD8769A2915E}"/>
              </a:ext>
            </a:extLst>
          </p:cNvPr>
          <p:cNvGrpSpPr/>
          <p:nvPr/>
        </p:nvGrpSpPr>
        <p:grpSpPr>
          <a:xfrm>
            <a:off x="1216800" y="3184277"/>
            <a:ext cx="2332255" cy="2066315"/>
            <a:chOff x="1216800" y="3184277"/>
            <a:chExt cx="2332255" cy="2066315"/>
          </a:xfrm>
        </p:grpSpPr>
        <p:grpSp>
          <p:nvGrpSpPr>
            <p:cNvPr id="19" name="组合 18">
              <a:extLst>
                <a:ext uri="{FF2B5EF4-FFF2-40B4-BE49-F238E27FC236}">
                  <a16:creationId xmlns:a16="http://schemas.microsoft.com/office/drawing/2014/main" id="{BAC503C2-1C38-486C-A9C0-5DFA7295409A}"/>
                </a:ext>
              </a:extLst>
            </p:cNvPr>
            <p:cNvGrpSpPr/>
            <p:nvPr/>
          </p:nvGrpSpPr>
          <p:grpSpPr>
            <a:xfrm>
              <a:off x="1316805" y="3256286"/>
              <a:ext cx="2160240" cy="1913914"/>
              <a:chOff x="5706283" y="2501783"/>
              <a:chExt cx="1341805" cy="1189233"/>
            </a:xfrm>
          </p:grpSpPr>
          <p:sp>
            <p:nvSpPr>
              <p:cNvPr id="20" name="Freeform 5">
                <a:extLst>
                  <a:ext uri="{FF2B5EF4-FFF2-40B4-BE49-F238E27FC236}">
                    <a16:creationId xmlns:a16="http://schemas.microsoft.com/office/drawing/2014/main" id="{03906277-A0F2-43C8-BAFB-80DD481D327A}"/>
                  </a:ext>
                </a:extLst>
              </p:cNvPr>
              <p:cNvSpPr>
                <a:spLocks/>
              </p:cNvSpPr>
              <p:nvPr/>
            </p:nvSpPr>
            <p:spPr bwMode="auto">
              <a:xfrm rot="10800000">
                <a:off x="5706283" y="2501783"/>
                <a:ext cx="1341805" cy="1189233"/>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1092F1"/>
              </a:solidFill>
              <a:ln w="25400">
                <a:noFill/>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21" name="文本框 35">
                <a:extLst>
                  <a:ext uri="{FF2B5EF4-FFF2-40B4-BE49-F238E27FC236}">
                    <a16:creationId xmlns:a16="http://schemas.microsoft.com/office/drawing/2014/main" id="{422CBA47-9D2D-4A5B-92B1-48CB46FE2B3A}"/>
                  </a:ext>
                </a:extLst>
              </p:cNvPr>
              <p:cNvSpPr txBox="1"/>
              <p:nvPr/>
            </p:nvSpPr>
            <p:spPr>
              <a:xfrm>
                <a:off x="5882471" y="2670289"/>
                <a:ext cx="1031438" cy="860583"/>
              </a:xfrm>
              <a:prstGeom prst="rect">
                <a:avLst/>
              </a:prstGeom>
              <a:noFill/>
            </p:spPr>
            <p:txBody>
              <a:bodyPr wrap="square" rtlCol="0">
                <a:spAutoFit/>
              </a:bodyPr>
              <a:lstStyle/>
              <a:p>
                <a:pPr algn="ctr"/>
                <a:r>
                  <a:rPr lang="zh-CN" altLang="en-US"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（２）</a:t>
                </a:r>
                <a:endParaRPr lang="en-US" altLang="zh-CN"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algn="ctr"/>
                <a:r>
                  <a:rPr lang="zh-CN" altLang="en-US"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微量熔点仪法</a:t>
                </a:r>
                <a:endParaRPr lang="en-US" altLang="zh-CN" sz="28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2" name="Freeform 5">
              <a:extLst>
                <a:ext uri="{FF2B5EF4-FFF2-40B4-BE49-F238E27FC236}">
                  <a16:creationId xmlns:a16="http://schemas.microsoft.com/office/drawing/2014/main" id="{FF128A9B-E3A2-447D-A954-C8E71B19FB01}"/>
                </a:ext>
              </a:extLst>
            </p:cNvPr>
            <p:cNvSpPr>
              <a:spLocks/>
            </p:cNvSpPr>
            <p:nvPr/>
          </p:nvSpPr>
          <p:spPr bwMode="auto">
            <a:xfrm rot="10800000">
              <a:off x="1216800" y="3184277"/>
              <a:ext cx="2332255" cy="206631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noFill/>
            <a:ln w="25400">
              <a:solidFill>
                <a:srgbClr val="1092F1"/>
              </a:solidFill>
              <a:prstDash val="sysDash"/>
            </a:ln>
            <a:effec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grpSp>
      <p:sp>
        <p:nvSpPr>
          <p:cNvPr id="24" name="矩形 23">
            <a:extLst>
              <a:ext uri="{FF2B5EF4-FFF2-40B4-BE49-F238E27FC236}">
                <a16:creationId xmlns:a16="http://schemas.microsoft.com/office/drawing/2014/main" id="{C1F9F50D-9924-4881-960F-C96716AD8C29}"/>
              </a:ext>
            </a:extLst>
          </p:cNvPr>
          <p:cNvSpPr/>
          <p:nvPr/>
        </p:nvSpPr>
        <p:spPr>
          <a:xfrm>
            <a:off x="1172791" y="1672109"/>
            <a:ext cx="2952328" cy="580865"/>
          </a:xfrm>
          <a:prstGeom prst="rect">
            <a:avLst/>
          </a:prstGeom>
        </p:spPr>
        <p:txBody>
          <a:bodyPr wrap="square">
            <a:spAutoFit/>
          </a:bodyPr>
          <a:lstStyle/>
          <a:p>
            <a:pPr>
              <a:lnSpc>
                <a:spcPct val="150000"/>
              </a:lnSpc>
              <a:spcBef>
                <a:spcPts val="709"/>
              </a:spcBef>
              <a:spcAft>
                <a:spcPts val="709"/>
              </a:spcAft>
            </a:pP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1. </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苯甲酸熔点的测定</a:t>
            </a:r>
          </a:p>
        </p:txBody>
      </p:sp>
    </p:spTree>
    <p:extLst>
      <p:ext uri="{BB962C8B-B14F-4D97-AF65-F5344CB8AC3E}">
        <p14:creationId xmlns:p14="http://schemas.microsoft.com/office/powerpoint/2010/main" val="3375738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22" presetClass="entr" presetSubtype="1"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up)">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AF628AE1-802A-4515-B7E7-C461A517958A}"/>
              </a:ext>
            </a:extLst>
          </p:cNvPr>
          <p:cNvGrpSpPr/>
          <p:nvPr/>
        </p:nvGrpSpPr>
        <p:grpSpPr>
          <a:xfrm>
            <a:off x="1172791" y="2176165"/>
            <a:ext cx="2952328" cy="153474"/>
            <a:chOff x="1172791" y="2176165"/>
            <a:chExt cx="2952328" cy="153474"/>
          </a:xfrm>
        </p:grpSpPr>
        <p:cxnSp>
          <p:nvCxnSpPr>
            <p:cNvPr id="15" name="直接连接符 14">
              <a:extLst>
                <a:ext uri="{FF2B5EF4-FFF2-40B4-BE49-F238E27FC236}">
                  <a16:creationId xmlns:a16="http://schemas.microsoft.com/office/drawing/2014/main" id="{91902325-DF89-45DF-AD12-72B137B9AB42}"/>
                </a:ext>
              </a:extLst>
            </p:cNvPr>
            <p:cNvCxnSpPr>
              <a:cxnSpLocks/>
            </p:cNvCxnSpPr>
            <p:nvPr/>
          </p:nvCxnSpPr>
          <p:spPr>
            <a:xfrm>
              <a:off x="1244799" y="2248173"/>
              <a:ext cx="2736304" cy="0"/>
            </a:xfrm>
            <a:prstGeom prst="line">
              <a:avLst/>
            </a:prstGeom>
            <a:ln w="19050">
              <a:solidFill>
                <a:srgbClr val="969696"/>
              </a:solidFill>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3DB8D40A-83D2-4A57-89D6-68AF0DDE83C6}"/>
                </a:ext>
              </a:extLst>
            </p:cNvPr>
            <p:cNvSpPr/>
            <p:nvPr/>
          </p:nvSpPr>
          <p:spPr>
            <a:xfrm>
              <a:off x="3981103" y="2176165"/>
              <a:ext cx="144016" cy="14401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5D082EE7-D623-42FE-BCEF-C5B957EF0610}"/>
                </a:ext>
              </a:extLst>
            </p:cNvPr>
            <p:cNvSpPr/>
            <p:nvPr/>
          </p:nvSpPr>
          <p:spPr>
            <a:xfrm>
              <a:off x="1172791" y="2185623"/>
              <a:ext cx="144016" cy="14401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Text Placeholder 3">
            <a:extLst>
              <a:ext uri="{FF2B5EF4-FFF2-40B4-BE49-F238E27FC236}">
                <a16:creationId xmlns:a16="http://schemas.microsoft.com/office/drawing/2014/main" id="{5A76B702-3BA9-453F-BAC0-BC12D1B08B7B}"/>
              </a:ext>
            </a:extLst>
          </p:cNvPr>
          <p:cNvSpPr txBox="1">
            <a:spLocks/>
          </p:cNvSpPr>
          <p:nvPr/>
        </p:nvSpPr>
        <p:spPr>
          <a:xfrm>
            <a:off x="5061223" y="1024037"/>
            <a:ext cx="2736304" cy="430887"/>
          </a:xfrm>
          <a:prstGeom prst="rect">
            <a:avLst/>
          </a:prstGeom>
        </p:spPr>
        <p:txBody>
          <a:bodyPr wrap="squar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29" fontAlgn="auto">
              <a:spcBef>
                <a:spcPct val="20000"/>
              </a:spcBef>
              <a:spcAft>
                <a:spcPts val="0"/>
              </a:spcAft>
              <a:defRPr/>
            </a:pPr>
            <a:r>
              <a:rPr lang="zh-CN" altLang="en-US" sz="2800" b="1" dirty="0">
                <a:solidFill>
                  <a:srgbClr val="1092F1"/>
                </a:solidFill>
                <a:latin typeface="Times New Roman" panose="02020603050405020304" pitchFamily="18" charset="0"/>
                <a:ea typeface="微软雅黑" panose="020B0503020204020204" pitchFamily="34" charset="-122"/>
                <a:sym typeface="Times New Roman" panose="02020603050405020304" pitchFamily="18" charset="0"/>
              </a:rPr>
              <a:t>三、实验步骤</a:t>
            </a:r>
          </a:p>
        </p:txBody>
      </p:sp>
      <p:cxnSp>
        <p:nvCxnSpPr>
          <p:cNvPr id="18" name="直接连接符 17">
            <a:extLst>
              <a:ext uri="{FF2B5EF4-FFF2-40B4-BE49-F238E27FC236}">
                <a16:creationId xmlns:a16="http://schemas.microsoft.com/office/drawing/2014/main" id="{5EF22713-0106-4064-BACC-9AFA19075F4A}"/>
              </a:ext>
            </a:extLst>
          </p:cNvPr>
          <p:cNvCxnSpPr>
            <a:cxnSpLocks/>
          </p:cNvCxnSpPr>
          <p:nvPr/>
        </p:nvCxnSpPr>
        <p:spPr>
          <a:xfrm>
            <a:off x="4665179" y="1528093"/>
            <a:ext cx="3528392" cy="0"/>
          </a:xfrm>
          <a:prstGeom prst="line">
            <a:avLst/>
          </a:prstGeom>
          <a:ln w="12700">
            <a:solidFill>
              <a:srgbClr val="1092F1"/>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C1F9F50D-9924-4881-960F-C96716AD8C29}"/>
              </a:ext>
            </a:extLst>
          </p:cNvPr>
          <p:cNvSpPr/>
          <p:nvPr/>
        </p:nvSpPr>
        <p:spPr>
          <a:xfrm>
            <a:off x="1244799" y="1672109"/>
            <a:ext cx="2952328" cy="580865"/>
          </a:xfrm>
          <a:prstGeom prst="rect">
            <a:avLst/>
          </a:prstGeom>
        </p:spPr>
        <p:txBody>
          <a:bodyPr wrap="square">
            <a:spAutoFit/>
          </a:bodyPr>
          <a:lstStyle/>
          <a:p>
            <a:pPr>
              <a:lnSpc>
                <a:spcPct val="150000"/>
              </a:lnSpc>
              <a:spcBef>
                <a:spcPts val="709"/>
              </a:spcBef>
              <a:spcAft>
                <a:spcPts val="709"/>
              </a:spcAft>
            </a:pP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２</a:t>
            </a:r>
            <a:r>
              <a:rPr lang="en-US" altLang="zh-CN"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a:t>
            </a:r>
            <a:r>
              <a:rPr lang="zh-CN" altLang="en-US" sz="24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乙醇沸点的测定</a:t>
            </a:r>
          </a:p>
        </p:txBody>
      </p:sp>
      <p:sp>
        <p:nvSpPr>
          <p:cNvPr id="23" name="矩形 22">
            <a:extLst>
              <a:ext uri="{FF2B5EF4-FFF2-40B4-BE49-F238E27FC236}">
                <a16:creationId xmlns:a16="http://schemas.microsoft.com/office/drawing/2014/main" id="{9020EECF-9B59-4A3B-B5E3-36C4FA0976E1}"/>
              </a:ext>
            </a:extLst>
          </p:cNvPr>
          <p:cNvSpPr/>
          <p:nvPr/>
        </p:nvSpPr>
        <p:spPr>
          <a:xfrm>
            <a:off x="1748856" y="2646368"/>
            <a:ext cx="9505055" cy="3346221"/>
          </a:xfrm>
          <a:prstGeom prst="rect">
            <a:avLst/>
          </a:prstGeom>
          <a:solidFill>
            <a:schemeClr val="bg1"/>
          </a:solidFill>
          <a:ln>
            <a:noFill/>
          </a:ln>
          <a:effectLst>
            <a:innerShdw blurRad="254000" dist="254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p>
        </p:txBody>
      </p:sp>
      <p:sp>
        <p:nvSpPr>
          <p:cNvPr id="25" name="矩形 24">
            <a:extLst>
              <a:ext uri="{FF2B5EF4-FFF2-40B4-BE49-F238E27FC236}">
                <a16:creationId xmlns:a16="http://schemas.microsoft.com/office/drawing/2014/main" id="{3A8FCFBF-0515-4935-973A-B9E0887931DE}"/>
              </a:ext>
            </a:extLst>
          </p:cNvPr>
          <p:cNvSpPr/>
          <p:nvPr/>
        </p:nvSpPr>
        <p:spPr>
          <a:xfrm>
            <a:off x="1892872" y="2651168"/>
            <a:ext cx="9142763" cy="3269421"/>
          </a:xfrm>
          <a:prstGeom prst="rect">
            <a:avLst/>
          </a:prstGeom>
        </p:spPr>
        <p:txBody>
          <a:bodyPr wrap="square">
            <a:spAutoFit/>
          </a:bodyPr>
          <a:lstStyle/>
          <a:p>
            <a:pPr>
              <a:lnSpc>
                <a:spcPct val="150000"/>
              </a:lnSpc>
              <a:spcBef>
                <a:spcPts val="709"/>
              </a:spcBef>
              <a:spcAft>
                <a:spcPts val="709"/>
              </a:spcAft>
            </a:pPr>
            <a:r>
              <a:rPr lang="zh-CN" altLang="en-US"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 将试样滴入沸点管中高度约为</a:t>
            </a:r>
            <a:r>
              <a:rPr lang="en-US" altLang="zh-CN"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1</a:t>
            </a:r>
            <a:r>
              <a:rPr lang="zh-CN" altLang="en-US"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a:t>
            </a:r>
            <a:r>
              <a:rPr lang="en-US" altLang="zh-CN"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1.5 cm</a:t>
            </a:r>
            <a:r>
              <a:rPr lang="zh-CN" altLang="en-US" sz="20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sym typeface="Symbol" panose="05050102010706020507" pitchFamily="18" charset="2"/>
              </a:rPr>
              <a:t>，放入封口毛细管作内管，然后将沸点管用小橡皮圈附于温度计旁，沸点管底部在温度计水银球中间，将附有沸点管的温度计放入提勒管中，水银球在提勒管两支管中间。将热浴慢慢地加热，使温度均匀地上升。当温度到达比沸点稍高的时候，可以看到从内管中有一连串的小气泡不断地逸出。停止加热，让热浴慢慢冷却。当液体开始不冒气泡并且气泡将要缩入内管时的温度即为该液体的沸点，记录下这一温度。这时液体的蒸汽压和外界大气压相等。重复操作两次，分析误差产生的原因。</a:t>
            </a:r>
          </a:p>
        </p:txBody>
      </p:sp>
    </p:spTree>
    <p:extLst>
      <p:ext uri="{BB962C8B-B14F-4D97-AF65-F5344CB8AC3E}">
        <p14:creationId xmlns:p14="http://schemas.microsoft.com/office/powerpoint/2010/main" val="87475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outVertical)">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3" grpId="0" animBg="1"/>
      <p:bldP spid="25"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UUID" val="{C1A8F295-47DC-48FB-81BD-666766343352}"/>
  <p:tag name="ISPRING_RESOURCE_FOLDER" val="E:\素材\正版图-卖\PPT\0变色龙\0包图网\bt369\ppt\bt369\"/>
  <p:tag name="ISPRING_PRESENTATION_PATH" val="E:\素材\正版图-卖\PPT\0变色龙\0包图网\bt369\ppt\bt369.pptx"/>
  <p:tag name="ISPRING_PROJECT_FOLDER_UPDATED" val="1"/>
  <p:tag name="ISPRING_SCREEN_RECS_UPDATED" val="E:\素材\正版图-卖\PPT\0变色龙\0包图网\bt369\ppt\bt369"/>
  <p:tag name="ISPRING_SCORM_ENDPOINT" val="&lt;endpoint&gt;&lt;enable&gt;0&lt;/enable&gt;&lt;lrs&gt;http://&lt;/lrs&gt;&lt;auth&gt;0&lt;/auth&gt;&lt;login&gt;&lt;/login&gt;&lt;password&gt;&lt;/password&gt;&lt;key&gt;&lt;/key&gt;&lt;name&gt;&lt;/name&gt;&lt;email&gt;&lt;/email&gt;&lt;/endpoint&gt;&#10;"/>
  <p:tag name="ISPRING_PRESENTATION_TITLE" val="bt1191"/>
</p:tagLst>
</file>

<file path=ppt/theme/theme1.xml><?xml version="1.0" encoding="utf-8"?>
<a:theme xmlns:a="http://schemas.openxmlformats.org/drawingml/2006/main" name="Office Theme">
  <a:themeElements>
    <a:clrScheme name="自定义 386">
      <a:dk1>
        <a:sysClr val="windowText" lastClr="000000"/>
      </a:dk1>
      <a:lt1>
        <a:sysClr val="window" lastClr="FFFFFF"/>
      </a:lt1>
      <a:dk2>
        <a:srgbClr val="29ABE2"/>
      </a:dk2>
      <a:lt2>
        <a:srgbClr val="E7E6E6"/>
      </a:lt2>
      <a:accent1>
        <a:srgbClr val="29ABE2"/>
      </a:accent1>
      <a:accent2>
        <a:srgbClr val="C8C8C8"/>
      </a:accent2>
      <a:accent3>
        <a:srgbClr val="29ABE2"/>
      </a:accent3>
      <a:accent4>
        <a:srgbClr val="C8C8C8"/>
      </a:accent4>
      <a:accent5>
        <a:srgbClr val="29ABE2"/>
      </a:accent5>
      <a:accent6>
        <a:srgbClr val="C8C8C8"/>
      </a:accent6>
      <a:hlink>
        <a:srgbClr val="29ABE2"/>
      </a:hlink>
      <a:folHlink>
        <a:srgbClr val="C8C8C8"/>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785</Words>
  <Application>Microsoft Office PowerPoint</Application>
  <PresentationFormat>自定义</PresentationFormat>
  <Paragraphs>75</Paragraphs>
  <Slides>11</Slides>
  <Notes>11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11</vt:i4>
      </vt:variant>
    </vt:vector>
  </HeadingPairs>
  <TitlesOfParts>
    <vt:vector size="20" baseType="lpstr">
      <vt:lpstr>Calibri</vt:lpstr>
      <vt:lpstr>时尚中黑简体</vt:lpstr>
      <vt:lpstr>宋体</vt:lpstr>
      <vt:lpstr>Symbol</vt:lpstr>
      <vt:lpstr>微软雅黑</vt:lpstr>
      <vt:lpstr>Times New Roman</vt:lpstr>
      <vt:lpstr>Arial</vt:lpstr>
      <vt:lpstr>Impact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bt1191</dc:title>
  <dc:creator/>
  <cp:lastModifiedBy/>
  <cp:revision>1</cp:revision>
  <dcterms:created xsi:type="dcterms:W3CDTF">2017-02-21T13:09:17Z</dcterms:created>
  <dcterms:modified xsi:type="dcterms:W3CDTF">2018-09-02T08:11:34Z</dcterms:modified>
</cp:coreProperties>
</file>

<file path=docProps/thumbnail.jpeg>
</file>